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image" Target="../media/image-5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jpg"/><Relationship Id="rId3" Type="http://schemas.openxmlformats.org/officeDocument/2006/relationships/image" Target="../media/image-1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image" Target="../media/image-13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image" Target="../media/image-14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jpg"/><Relationship Id="rId3" Type="http://schemas.openxmlformats.org/officeDocument/2006/relationships/image" Target="../media/image-15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image" Target="../media/image-17-2.jpg"/><Relationship Id="rId3" Type="http://schemas.openxmlformats.org/officeDocument/2006/relationships/image" Target="../media/image-17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image" Target="../media/image-18-2.jpg"/><Relationship Id="rId3" Type="http://schemas.openxmlformats.org/officeDocument/2006/relationships/image" Target="../media/image-18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jpg"/><Relationship Id="rId3" Type="http://schemas.openxmlformats.org/officeDocument/2006/relationships/image" Target="../media/image-19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image" Target="../media/image-21-2.jpg"/><Relationship Id="rId3" Type="http://schemas.openxmlformats.org/officeDocument/2006/relationships/image" Target="../media/image-21-3.jpg"/><Relationship Id="rId4" Type="http://schemas.openxmlformats.org/officeDocument/2006/relationships/image" Target="../media/image-21-4.jpg"/><Relationship Id="rId5" Type="http://schemas.openxmlformats.org/officeDocument/2006/relationships/image" Target="../media/image-21-5.jpg"/><Relationship Id="rId6" Type="http://schemas.openxmlformats.org/officeDocument/2006/relationships/image" Target="../media/image-21-6.jpg"/><Relationship Id="rId7" Type="http://schemas.openxmlformats.org/officeDocument/2006/relationships/image" Target="../media/image-21-7.jpg"/><Relationship Id="rId8" Type="http://schemas.openxmlformats.org/officeDocument/2006/relationships/image" Target="../media/image-21-8.jp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image" Target="../media/image-22-2.jpg"/><Relationship Id="rId3" Type="http://schemas.openxmlformats.org/officeDocument/2006/relationships/image" Target="../media/image-22-3.jpg"/><Relationship Id="rId4" Type="http://schemas.openxmlformats.org/officeDocument/2006/relationships/image" Target="../media/image-22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rramadan-big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52360" y="0"/>
            <a:ext cx="473933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822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FOLIO  ·  CANDIDATURE  ·  CDI TEMPS PLEIN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417320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spc="-5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Alexandre Djengue</a:t>
            </a:r>
            <a:endParaRPr lang="en-US" sz="46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2377440"/>
            <a:ext cx="6583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Directeur Artistique</a:t>
            </a:r>
            <a:pPr indent="0" marL="0">
              <a:lnSpc>
                <a:spcPts val="3100"/>
              </a:lnSpc>
              <a:buNone/>
            </a:pPr>
            <a:endParaRPr lang="en-US" sz="2400" dirty="0"/>
          </a:p>
          <a:p>
            <a:pPr indent="0" marL="0">
              <a:lnSpc>
                <a:spcPts val="3100"/>
              </a:lnSpc>
              <a:buNone/>
            </a:pPr>
            <a:r>
              <a:rPr lang="en-US" sz="2400" i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charge du département de la création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36118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0D0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cadre, je conçois, je produis.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4434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4937760"/>
            <a:ext cx="1572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marques dirigées chez</a:t>
            </a:r>
            <a:endParaRPr lang="en-US" sz="950" dirty="0"/>
          </a:p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950" dirty="0"/>
          </a:p>
        </p:txBody>
      </p:sp>
      <p:sp>
        <p:nvSpPr>
          <p:cNvPr id="9" name="Text 6"/>
          <p:cNvSpPr txBox="1"/>
          <p:nvPr/>
        </p:nvSpPr>
        <p:spPr>
          <a:xfrm>
            <a:off x="2286000" y="4434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2500" dirty="0"/>
          </a:p>
        </p:txBody>
      </p:sp>
      <p:sp>
        <p:nvSpPr>
          <p:cNvPr id="10" name="Text 7"/>
          <p:cNvSpPr txBox="1"/>
          <p:nvPr/>
        </p:nvSpPr>
        <p:spPr>
          <a:xfrm>
            <a:off x="2286000" y="4937760"/>
            <a:ext cx="1572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campagnes d'envergure</a:t>
            </a:r>
            <a:endParaRPr lang="en-US" sz="950" dirty="0"/>
          </a:p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détaillées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3931920" y="4434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500" dirty="0"/>
          </a:p>
        </p:txBody>
      </p:sp>
      <p:sp>
        <p:nvSpPr>
          <p:cNvPr id="12" name="Text 9"/>
          <p:cNvSpPr txBox="1"/>
          <p:nvPr/>
        </p:nvSpPr>
        <p:spPr>
          <a:xfrm>
            <a:off x="3931920" y="4937760"/>
            <a:ext cx="1572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marchés · 2 langues</a:t>
            </a:r>
            <a:endParaRPr lang="en-US" sz="950" dirty="0"/>
          </a:p>
        </p:txBody>
      </p:sp>
      <p:sp>
        <p:nvSpPr>
          <p:cNvPr id="13" name="Text 10"/>
          <p:cNvSpPr txBox="1"/>
          <p:nvPr/>
        </p:nvSpPr>
        <p:spPr>
          <a:xfrm>
            <a:off x="5577840" y="4434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ans</a:t>
            </a:r>
            <a:endParaRPr lang="en-US" sz="2500" dirty="0"/>
          </a:p>
        </p:txBody>
      </p:sp>
      <p:sp>
        <p:nvSpPr>
          <p:cNvPr id="14" name="Text 11"/>
          <p:cNvSpPr txBox="1"/>
          <p:nvPr/>
        </p:nvSpPr>
        <p:spPr>
          <a:xfrm>
            <a:off x="5577840" y="4937760"/>
            <a:ext cx="1572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pratique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617220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D8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Yaoundé · Douala · Abidjan  —  mobilité Afrique francophone   ·   folio.powerupgraders.com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RÔLE TENU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Cadrer · Concevoir · Produire.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72768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colonne vertébrale du département. Je suis le visage de ce que l'agence sait faire, en communication directe avec le directeur clientèle qui sait ce que le client veut.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3502152" cy="3977640"/>
          </a:xfrm>
          <a:prstGeom prst="roundRect">
            <a:avLst>
              <a:gd name="adj" fmla="val 1305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50976" y="2377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950976" y="26974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CADRER</a:t>
            </a:r>
            <a:endParaRPr lang="en-US" sz="2300" dirty="0"/>
          </a:p>
        </p:txBody>
      </p:sp>
      <p:sp>
        <p:nvSpPr>
          <p:cNvPr id="10" name="Text 8"/>
          <p:cNvSpPr txBox="1"/>
          <p:nvPr/>
        </p:nvSpPr>
        <p:spPr>
          <a:xfrm>
            <a:off x="950976" y="3310128"/>
            <a:ext cx="29260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de l'identité de marque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Réception et formatage du brief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ou identification de la plateforme de marque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Réception et formatage de la stratégie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52544" y="2148840"/>
            <a:ext cx="3502152" cy="3977640"/>
          </a:xfrm>
          <a:prstGeom prst="roundRect">
            <a:avLst>
              <a:gd name="adj" fmla="val 1305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63440" y="2377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26974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CONCEVOIR</a:t>
            </a:r>
            <a:endParaRPr lang="en-US" sz="23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3310128"/>
            <a:ext cx="29260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Animation de la séance de création — brainstorm orienté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des bonnes idées de mon équipe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de la big idea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Arbitrage des big ideas des directeurs artistiques, mes pistes incluses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065008" y="2148840"/>
            <a:ext cx="3502152" cy="3977640"/>
          </a:xfrm>
          <a:prstGeom prst="roundRect">
            <a:avLst>
              <a:gd name="adj" fmla="val 1305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75904" y="2377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26974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PRODUIRE</a:t>
            </a:r>
            <a:endParaRPr lang="en-US" sz="2300" dirty="0"/>
          </a:p>
        </p:txBody>
      </p:sp>
      <p:sp>
        <p:nvSpPr>
          <p:cNvPr id="18" name="Text 16"/>
          <p:cNvSpPr txBox="1"/>
          <p:nvPr/>
        </p:nvSpPr>
        <p:spPr>
          <a:xfrm>
            <a:off x="8375904" y="3310128"/>
            <a:ext cx="29260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 des masters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Variantes par marché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Différentes déclinaisons</a:t>
            </a:r>
            <a:endParaRPr lang="en-US" sz="1050" dirty="0"/>
          </a:p>
          <a:p>
            <a:pPr marL="342900" indent="-342900">
              <a:lnSpc>
                <a:spcPts val="1450"/>
              </a:lnSpc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Livrables Ready-To-Print / bon à tirer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COMPÉTENCES DU POSTE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Quatre compétences de direction.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5285232" cy="1920240"/>
          </a:xfrm>
          <a:prstGeom prst="roundRect">
            <a:avLst>
              <a:gd name="adj" fmla="val 2381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2185416"/>
            <a:ext cx="566928" cy="566928"/>
          </a:xfrm>
          <a:prstGeom prst="ellipse">
            <a:avLst/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32688" y="2295144"/>
            <a:ext cx="566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645920" y="21854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Gestion d'équipe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645920" y="2606040"/>
            <a:ext cx="40416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Animation des séances de création, lecture et critique des propositions, arbitrage assumé. Montée en compétence des directeurs artistiques et des graphistes. Direction de casting et de shooting.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1874520"/>
            <a:ext cx="5285232" cy="1920240"/>
          </a:xfrm>
          <a:prstGeom prst="roundRect">
            <a:avLst>
              <a:gd name="adj" fmla="val 2381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64808" y="2185416"/>
            <a:ext cx="566928" cy="566928"/>
          </a:xfrm>
          <a:prstGeom prst="ellipse">
            <a:avLst/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64808" y="2295144"/>
            <a:ext cx="566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178040" y="21854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Gestion des process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7178040" y="2606040"/>
            <a:ext cx="40416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chemin unique du brief au bon à tirer, tenu quels que soient la marque, le marché et le délai. Revue de création hebdomadaire, critères de validation explicites, gouvernance de charte.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4023360"/>
            <a:ext cx="5285232" cy="1920240"/>
          </a:xfrm>
          <a:prstGeom prst="roundRect">
            <a:avLst>
              <a:gd name="adj" fmla="val 2381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2688" y="4334256"/>
            <a:ext cx="566928" cy="566928"/>
          </a:xfrm>
          <a:prstGeom prst="ellipse">
            <a:avLst/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2688" y="4443984"/>
            <a:ext cx="566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645920" y="433425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Conception d'outils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1645920" y="4754880"/>
            <a:ext cx="40416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Barre — poste de travail du directeur de la création. Méthode ADVE-RTIS, référentiels de marque, système master → variantes → déclinaisons, agents IA en production.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172200" y="4023360"/>
            <a:ext cx="5285232" cy="1920240"/>
          </a:xfrm>
          <a:prstGeom prst="roundRect">
            <a:avLst>
              <a:gd name="adj" fmla="val 2381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64808" y="4334256"/>
            <a:ext cx="566928" cy="566928"/>
          </a:xfrm>
          <a:prstGeom prst="ellipse">
            <a:avLst/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64808" y="4443984"/>
            <a:ext cx="566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178040" y="433425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Pilotage de projet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7178040" y="4754880"/>
            <a:ext cx="40416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Planning, priorités, budget. Coordination des partenaires de production, photographes et imprimeurs. Suivi multi-comptes et multi-marchés.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DU FOLIO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que ce dossier montre, et dans quelle proportion.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72768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pratiques se recouvrent : une campagne d'envergure compte aussi en direction artistique et en exécution. La moitié du dossier porte sur les campagnes.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194560"/>
            <a:ext cx="2606040" cy="3840480"/>
          </a:xfrm>
          <a:prstGeom prst="roundRect">
            <a:avLst>
              <a:gd name="adj" fmla="val 1754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50 %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1089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Campagnes d'envergure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794760"/>
            <a:ext cx="21031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dossiers détaillés : le périmètre, puis ce qui a été cadré, conçu et produit.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429000" y="2194560"/>
            <a:ext cx="2606040" cy="3840480"/>
          </a:xfrm>
          <a:prstGeom prst="roundRect">
            <a:avLst>
              <a:gd name="adj" fmla="val 1754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03320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30 %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3703320" y="31089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 artistique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03320" y="3794760"/>
            <a:ext cx="21031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visuals OOH, character design, systèmes de packaging, identités de marque complètes.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217920" y="2194560"/>
            <a:ext cx="2606040" cy="3840480"/>
          </a:xfrm>
          <a:prstGeom prst="roundRect">
            <a:avLst>
              <a:gd name="adj" fmla="val 1754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92240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20 %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6492240" y="31089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Exécution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3794760"/>
            <a:ext cx="21031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Casting et shooting, photographie d'artistes, captation d'événements, vidéo, fichiers Ready-To-Print.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006840" y="2194560"/>
            <a:ext cx="2606040" cy="3840480"/>
          </a:xfrm>
          <a:prstGeom prst="roundRect">
            <a:avLst>
              <a:gd name="adj" fmla="val 1754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281160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15 %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9281160" y="31089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Conception d'outils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281160" y="3794760"/>
            <a:ext cx="21031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Barre, ADVE-RTIS, Argos, agents de production, référentiels de marque.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3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rbdsc-big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309360" y="0"/>
            <a:ext cx="2941168" cy="3429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nsia-big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250985" y="0"/>
            <a:ext cx="2941168" cy="3429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cowlab-big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309360" y="3429000"/>
            <a:ext cx="2941168" cy="3429000"/>
          </a:xfrm>
          <a:prstGeom prst="rect">
            <a:avLst/>
          </a:prstGeom>
        </p:spPr>
      </p:pic>
      <p:pic>
        <p:nvPicPr>
          <p:cNvPr id="5" name="Image 3" descr="/private/tmp/claude-501/-Users-imacmatanga1-PORFOLIO-XTINCELL/7d64f01e-cd19-4a73-bec9-9df47bd8d020/scratchpad/im2/lapasta-big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250985" y="3429000"/>
            <a:ext cx="2941168" cy="3429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0080" y="141732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FOLIO — 50 %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40080" y="1828800"/>
            <a:ext cx="53949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Campagnes</a:t>
            </a:r>
            <a:endParaRPr lang="en-US" sz="4600" dirty="0"/>
          </a:p>
          <a:p>
            <a:pPr indent="0" marL="0">
              <a:lnSpc>
                <a:spcPts val="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d'envergure.</a:t>
            </a:r>
            <a:endParaRPr lang="en-US" sz="4600" dirty="0"/>
          </a:p>
        </p:txBody>
      </p:sp>
      <p:sp>
        <p:nvSpPr>
          <p:cNvPr id="8" name="Text 2"/>
          <p:cNvSpPr txBox="1"/>
          <p:nvPr/>
        </p:nvSpPr>
        <p:spPr>
          <a:xfrm>
            <a:off x="640080" y="379476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Quatorze dossiers. Pour chacun : le périmètre réel, puis ce que j'ai cadré, ce que j'ai conçu, ce que j'ai produit.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0080" y="493776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6D8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 · Cadyst Group · Ecobank · NSIA · Orange · MOTION19 · Universal Music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rramadan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brramadan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brramadan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01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→ 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Bonnet Rouge — Ramadan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visuals 4×3, PLV et social · Cameroun, Congo, RDC, Côte d'Ivoire, Togo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de la plateforme Bonnet Rouge, formatage du brief annonceur, calendrier du temps fort et contraintes de chaque marché.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« Avec vous, du sahur à l'iftar » : animation des séances, arbitrage des pistes des DA, consolidation de la big idea.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KV, variantes par marché et par langue, déclinaisons pack générosité +10 g, PLV et social — jusqu'au bon à tirer.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· DIRECTION ARTISTIQUE · PRODUCTION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rbdsc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brbdsc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brbdsc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02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→ 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Bonnet Rouge — « Bien dans son corps, bien dans sa tête »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Plateforme de campagne annuelle · danse, sport, musique, étude, gym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d'une plateforme durable plutôt qu'un temps fort ponctuel : territoire, promesse, univers d'usage.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univers déclinables à partir d'un même système visuel, plus une signature secondaire « Le secret pour bien grandir ».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 par univers, déclinaisons Back to School, adaptation Côte d'Ivoire, exports digitaux et affichage.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 DE MARQUE · DIRECTION ARTISTIQUE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rbts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brbts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brbts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03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Bonnet Rouge — Back to School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Campagne rentrée · exécutions digitales et bannières · Cameroun et Côte d'Ivoire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rentrée décliné sur deux marchés, avec une contrainte de casting fille / garçon imposée par l'annonceur.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Adaptation de la plateforme « Bien dans son corps » à l'occasion scolaire, sans créer un territoire concurrent.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 d'exécutions 1080×1080 et bannières 828×315 par genre et par marché, livrées prêtes à diffuser.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· PRODUCTION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rnoel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brnoel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brnoel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04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Bonnet Rouge — Noël &amp; fin d'année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Campagne de fin d'année · affichage, PLV, calendrier de marque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du temps fort le plus concurrentiel de l'année, en tenant l'écart avec les codes génériques du secteur.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Profitez du goût de la fête » — un système rouge / or tenu du KV au calendrier promotionnel.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Masters, déclinaisons calendrier, exports EOY et adaptation Peak sur le même temps fort.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· PRODUCTION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casting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casting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casting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05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août 2025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Bonnet Rouge — Casting &amp; shooting talents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 de casting et séance photo studio · banque d'images de marque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 des profils recherchés à partir des univers de campagne à venir : âge, silhouette, registre d'expression.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Grille de poses et d'expressions par profil, pour que chaque talent soit détourable et réutilisable sur plusieurs KV.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Séance dirigée, sélection, post-production et versement dans la banque d'images du compte.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DE CASTING · EXÉCUTION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cowlab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cowlab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cowlab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06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Bonnet Rouge — COWLAB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Événement marketing de marque · captation complète, journée et soirée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du dispositif image de l'événement : ce qui devait être documenté, pour quel usage ultérieur.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de l'identité sur site — signalétique, tenues équipe, mise en scène des prises de parole.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Couverture photo intégrale de la journée et de la soirée, tri et livraison de la banque d'images.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ÉVÉNEMENTIEL · EXÉCUTION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bhcongo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bhcongo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bhcongo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07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→ 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Belle Hollandaise — Congo &amp; RDC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Campagne poster et gobelet · marchés Congo et RDC · volet Pâques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Reprise d'une marque distincte de Bonnet Rouge, sur des marchés où les codes et la distribution diffèrent.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Territoire « Ensemble » décliné en poster, gobelet et prise de parole de Pâques.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Artboards Congo et RDC, versions gobelet 4 produits, fichiers haute définition prêts pour l'impression.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· PRODUCTION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peak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peak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peak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08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→ 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FRIESLANDCAMPINA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Peak — Ramadan &amp; fin d'année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visuals OOH · versions française et anglaise · Togo, Ghana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avec le temps fort Bonnet Rouge pour éviter la cannibalisation entre deux marques du même groupe.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« With you from sahur to iftar » et son pendant fin d'année, sur un territoire propre à Peak.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 validés, versions EN, déclinaisons pays et exports OOH grand format.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· PRODUCTION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lapasta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lapasta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lapasta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09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→ 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CADYST GROUP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Pasta — rebranding de gamme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Nouvelle identité de gamme First, Gold, Foodies · extension sardine · sous-marque sauces « Mighty »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de l'identité existante, cadrage du territoire d'extension et des règles d'endossement de la marque mère.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 de packaging de gamme, logo « Mighty by La Pasta », propositions sardine et mises en scène produit.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Déclinaisons par référence, rendus 3D, exports prépresse et bons à tirer packaging.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· DIRECTION ARTISTIQUE · PACKAGING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seminaire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seminaire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seminaire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10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CADYST GROUP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Séminaire Cadyst 2025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Événement interne du groupe · « Unis dans nos rôles, forts dans nos responsabilités »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Traduction d'un thème RH en système visuel utilisable par toutes les filiales du groupe.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Identité de l'événement, couvertures, chevalets, badges et lanyards, cohérents avec la charte Cadyst.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Fichiers d'impression pour signalétique, papeterie et merchandising, livrés dans les délais du séminaire.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ÉVÉNEMENTIEL · DIRECTION ARTISTIQUE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ecobank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ecobank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ecobank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11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ECOBANK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 ans, « ellever », carte prépayée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Cameroun &amp; Centrafrique · institutionnel, retail, digital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Formatage de briefs institutionnels sous contrainte de conformité de charte panafricaine.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prises de parole distinctes — anniversaire, banque des particuliers, programme femmes — tenues sous une seule signature.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Communiqués, visuels agence et social, campagne digitale carte prépayée, contrôle de conformité avant diffusion.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· DIRECTION ARTISTIQUE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nsia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nsia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nsia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12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NSIA ASSURANCES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NSIA Tontines — OOH 4×3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Affichage grand format · versions française et anglaise · CTA WhatsApp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Traduction d'une offre d'épargne-assurance technique en promesse lisible en trois secondes sur un panneau.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 de profils d'entrepreneurs — commerçante, artisan, chauffeur, dirigeant — sur un même gabarit.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master, déclinaisons par profil et par langue, fichiers grand format calibrés pour l'affichage.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· PHOTO · PRODUCTION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m19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m19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m19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13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Black Friday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Campagne retail e-commerce · cartes produit et bannières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de l'opération commerciale : gamme mise en avant, hiérarchie des prix, formats de diffusion.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 produit unique permettant de générer toute la campagne sans repartir de zéro à chaque référence.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Trente exécutions produit livrées sur la durée de l'opération, cohérentes et prêtes à publier.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 DE PRODUCTION · DIRECTION ARTISTIQUE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cysoul-bi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69280" cy="4572000"/>
          </a:xfrm>
          <a:prstGeom prst="rect">
            <a:avLst/>
          </a:prstGeom>
        </p:spPr>
      </p:pic>
      <p:pic>
        <p:nvPicPr>
          <p:cNvPr id="3" name="Image 1" descr="/private/tmp/claude-501/-Users-imacmatanga1-PORFOLIO-XTINCELL/7d64f01e-cd19-4a73-bec9-9df47bd8d020/scratchpad/im2/cysoul-s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0"/>
            <a:ext cx="2834640" cy="2286000"/>
          </a:xfrm>
          <a:prstGeom prst="rect">
            <a:avLst/>
          </a:prstGeom>
        </p:spPr>
      </p:pic>
      <p:pic>
        <p:nvPicPr>
          <p:cNvPr id="4" name="Image 2" descr="/private/tmp/claude-501/-Users-imacmatanga1-PORFOLIO-XTINCELL/7d64f01e-cd19-4a73-bec9-9df47bd8d020/scratchpad/im2/cysoul-s2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4572000"/>
            <a:ext cx="2834640" cy="2286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8076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775704" y="36576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14 / 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372600" y="3657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→ 2026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080760" y="7863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 MUSIC AFRICA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080760" y="111556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2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Cysoul — captation live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6080760" y="21031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0F5E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Concert et assets de campagne · formats Instagram et reels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6080760" y="2724912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336792" y="286207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CADRÉ</a:t>
            </a:r>
            <a:endParaRPr lang="en-US" sz="950" dirty="0"/>
          </a:p>
        </p:txBody>
      </p:sp>
      <p:sp>
        <p:nvSpPr>
          <p:cNvPr id="13" name="Text 8"/>
          <p:cNvSpPr txBox="1"/>
          <p:nvPr/>
        </p:nvSpPr>
        <p:spPr>
          <a:xfrm>
            <a:off x="6336792" y="3127248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 du besoin avec le label et l'agence de talents : ce que la sortie exigeait en images.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080760" y="3941064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16302E"/>
          </a:solidFill>
          <a:ln w="12700">
            <a:solidFill>
              <a:srgbClr val="16302E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336792" y="4078224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</a:t>
            </a:r>
            <a:endParaRPr lang="en-US" sz="950" dirty="0"/>
          </a:p>
        </p:txBody>
      </p:sp>
      <p:sp>
        <p:nvSpPr>
          <p:cNvPr id="16" name="Text 11"/>
          <p:cNvSpPr txBox="1"/>
          <p:nvPr/>
        </p:nvSpPr>
        <p:spPr>
          <a:xfrm>
            <a:off x="6336792" y="4343400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B9C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d'image live tenue dans les conditions réelles d'un concert — lumière, mouvement, scénographie.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080760" y="5157216"/>
            <a:ext cx="5486400" cy="1115568"/>
          </a:xfrm>
          <a:prstGeom prst="roundRect">
            <a:avLst>
              <a:gd name="adj" fmla="val 4098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336792" y="5294376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6336792" y="5559552"/>
            <a:ext cx="4974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Sélection, post-production et livraison des assets par format de diffusion.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6080760" y="6455664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· PHOTO · EXÉCUTION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D'OUTILS  ·  15 % DU FOLIO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outils que je construis pour tenir le département.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10908792" cy="859536"/>
          </a:xfrm>
          <a:prstGeom prst="roundRect">
            <a:avLst>
              <a:gd name="adj" fmla="val 5319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" y="2020824"/>
            <a:ext cx="384048" cy="384048"/>
          </a:xfrm>
          <a:prstGeom prst="ellipse">
            <a:avLst/>
          </a:prstGeom>
          <a:solidFill>
            <a:srgbClr val="0F5E60"/>
          </a:solidFill>
          <a:ln w="12700">
            <a:solidFill>
              <a:srgbClr val="0F5E6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093976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1481328" y="192024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Barre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4343400" y="1920240"/>
            <a:ext cx="6949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poste de travail du directeur de la création. Du brief au livrable, et les talents qui les font. Zéro serveur, zéro compte : l'équipe l'ouvre et travaille.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908792" cy="859536"/>
          </a:xfrm>
          <a:prstGeom prst="roundRect">
            <a:avLst>
              <a:gd name="adj" fmla="val 5319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" y="3008376"/>
            <a:ext cx="384048" cy="384048"/>
          </a:xfrm>
          <a:prstGeom prst="ellipse">
            <a:avLst/>
          </a:prstGeom>
          <a:solidFill>
            <a:srgbClr val="0F5E60"/>
          </a:solidFill>
          <a:ln w="12700">
            <a:solidFill>
              <a:srgbClr val="0F5E6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14400" y="308152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1481328" y="2907792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ADVE-RTIS · LaFusée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4343400" y="2907792"/>
            <a:ext cx="6949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Méthode propriétaire de cadrage — socle Authenticité, Distinction, Valeur, Engagement ; propulseur Risk, Track, Innovation, Stratégie — et l'OS qui l'automatise.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3758184"/>
            <a:ext cx="10908792" cy="859536"/>
          </a:xfrm>
          <a:prstGeom prst="roundRect">
            <a:avLst>
              <a:gd name="adj" fmla="val 5319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" y="3995928"/>
            <a:ext cx="384048" cy="384048"/>
          </a:xfrm>
          <a:prstGeom prst="ellipse">
            <a:avLst/>
          </a:prstGeom>
          <a:solidFill>
            <a:srgbClr val="0F5E60"/>
          </a:solidFill>
          <a:ln w="12700">
            <a:solidFill>
              <a:srgbClr val="0F5E6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4400" y="4069080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1481328" y="389534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Système master → variantes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4343400" y="3895344"/>
            <a:ext cx="6949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architecture de fichiers où le master porte la décision et la variante ne porte que l'écart. C'est ce qui permet de tenir une campagne saisonnière sur cinq marchés.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40080" y="4745736"/>
            <a:ext cx="10908792" cy="859536"/>
          </a:xfrm>
          <a:prstGeom prst="roundRect">
            <a:avLst>
              <a:gd name="adj" fmla="val 5319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4983480"/>
            <a:ext cx="384048" cy="384048"/>
          </a:xfrm>
          <a:prstGeom prst="ellipse">
            <a:avLst/>
          </a:prstGeom>
          <a:solidFill>
            <a:srgbClr val="0F5E60"/>
          </a:solidFill>
          <a:ln w="12700">
            <a:solidFill>
              <a:srgbClr val="0F5E6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14400" y="505663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1481328" y="4882896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Argos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4882896"/>
            <a:ext cx="6949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Bibliothèque qualifiée de campagnes, exploitable en moteur de recherche ou via API. La référence commune de l'équipe au moment du brainstorm.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40080" y="5733288"/>
            <a:ext cx="10908792" cy="859536"/>
          </a:xfrm>
          <a:prstGeom prst="roundRect">
            <a:avLst>
              <a:gd name="adj" fmla="val 5319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4400" y="5971032"/>
            <a:ext cx="384048" cy="384048"/>
          </a:xfrm>
          <a:prstGeom prst="ellipse">
            <a:avLst/>
          </a:prstGeom>
          <a:solidFill>
            <a:srgbClr val="0F5E60"/>
          </a:solidFill>
          <a:ln w="12700">
            <a:solidFill>
              <a:srgbClr val="0F5E6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14400" y="6044184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1481328" y="587044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Référentiels de marque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5870448"/>
            <a:ext cx="6949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cadre d'image par marque — lumière, cadrage, traitement, titraille — pour qu'un visuel produit par un tiers reste reconnaissable. Éprouvé sur le catalogue Universal Music Africa.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40080" y="644652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initiale : ingénierie télécommunications &amp; réseaux — d'où le réflexe de construire l'outil plutôt que de le subir.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 ·  30 % DU FOLIO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Systèmes visuels, identités, packaging.</a:t>
            </a:r>
            <a:endParaRPr lang="en-US" sz="3000" dirty="0"/>
          </a:p>
        </p:txBody>
      </p:sp>
      <p:pic>
        <p:nvPicPr>
          <p:cNvPr id="6" name="Image 0" descr="/private/tmp/claude-501/-Users-imacmatanga1-PORFOLIO-XTINCELL/7d64f01e-cd19-4a73-bec9-9df47bd8d020/scratchpad/im2/t-robust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1828800"/>
            <a:ext cx="2606040" cy="17830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Robuste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 packaging gamme — sacs 50 kg, quatre espèces</a:t>
            </a:r>
            <a:endParaRPr lang="en-US" sz="900" dirty="0"/>
          </a:p>
        </p:txBody>
      </p:sp>
      <p:pic>
        <p:nvPicPr>
          <p:cNvPr id="9" name="Image 1" descr="/private/tmp/claude-501/-Users-imacmatanga1-PORFOLIO-XTINCELL/7d64f01e-cd19-4a73-bec9-9df47bd8d020/scratchpad/im2/t-tradex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429000" y="1828800"/>
            <a:ext cx="2606040" cy="17830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42900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Tradex 2T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342900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visual « Moto no di fail », cible moto-taxi</a:t>
            </a:r>
            <a:endParaRPr lang="en-US" sz="900" dirty="0"/>
          </a:p>
        </p:txBody>
      </p:sp>
      <p:pic>
        <p:nvPicPr>
          <p:cNvPr id="12" name="Image 2" descr="/private/tmp/claude-501/-Users-imacmatanga1-PORFOLIO-XTINCELL/7d64f01e-cd19-4a73-bec9-9df47bd8d020/scratchpad/im2/t-lvqr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217920" y="1828800"/>
            <a:ext cx="2606040" cy="17830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21792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Vache qui rit</a:t>
            </a:r>
            <a:endParaRPr lang="en-US" sz="950" dirty="0"/>
          </a:p>
        </p:txBody>
      </p:sp>
      <p:sp>
        <p:nvSpPr>
          <p:cNvPr id="14" name="Text 9"/>
          <p:cNvSpPr txBox="1"/>
          <p:nvPr/>
        </p:nvSpPr>
        <p:spPr>
          <a:xfrm>
            <a:off x="621792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affichage et banderole, plateforme For Good</a:t>
            </a:r>
            <a:endParaRPr lang="en-US" sz="900" dirty="0"/>
          </a:p>
        </p:txBody>
      </p:sp>
      <p:pic>
        <p:nvPicPr>
          <p:cNvPr id="15" name="Image 3" descr="/private/tmp/claude-501/-Users-imacmatanga1-PORFOLIO-XTINCELL/7d64f01e-cd19-4a73-bec9-9df47bd8d020/scratchpad/im2/t-phospha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006840" y="1828800"/>
            <a:ext cx="2606040" cy="178308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00684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Phosphatine</a:t>
            </a:r>
            <a:endParaRPr lang="en-US" sz="950" dirty="0"/>
          </a:p>
        </p:txBody>
      </p:sp>
      <p:sp>
        <p:nvSpPr>
          <p:cNvPr id="17" name="Text 11"/>
          <p:cNvSpPr txBox="1"/>
          <p:nvPr/>
        </p:nvSpPr>
        <p:spPr>
          <a:xfrm>
            <a:off x="900684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Packaging gamme et chevalet professionnel de santé</a:t>
            </a:r>
            <a:endParaRPr lang="en-US" sz="900" dirty="0"/>
          </a:p>
        </p:txBody>
      </p:sp>
      <p:pic>
        <p:nvPicPr>
          <p:cNvPr id="18" name="Image 4" descr="/private/tmp/claude-501/-Users-imacmatanga1-PORFOLIO-XTINCELL/7d64f01e-cd19-4a73-bec9-9df47bd8d020/scratchpad/im2/t-milkbar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40080" y="4251960"/>
            <a:ext cx="2606040" cy="178308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640080" y="609904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Milk Bar</a:t>
            </a:r>
            <a:endParaRPr lang="en-US" sz="950" dirty="0"/>
          </a:p>
        </p:txBody>
      </p:sp>
      <p:sp>
        <p:nvSpPr>
          <p:cNvPr id="20" name="Text 13"/>
          <p:cNvSpPr txBox="1"/>
          <p:nvPr/>
        </p:nvSpPr>
        <p:spPr>
          <a:xfrm>
            <a:off x="640080" y="631850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de marque d'activation — logo, carte, supports</a:t>
            </a:r>
            <a:endParaRPr lang="en-US" sz="900" dirty="0"/>
          </a:p>
        </p:txBody>
      </p:sp>
      <p:pic>
        <p:nvPicPr>
          <p:cNvPr id="21" name="Image 5" descr="/private/tmp/claude-501/-Users-imacmatanga1-PORFOLIO-XTINCELL/7d64f01e-cd19-4a73-bec9-9df47bd8d020/scratchpad/im2/t-cadgrain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3429000" y="4251960"/>
            <a:ext cx="2606040" cy="178308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3429000" y="609904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Cadyst Grain</a:t>
            </a:r>
            <a:endParaRPr lang="en-US" sz="950" dirty="0"/>
          </a:p>
        </p:txBody>
      </p:sp>
      <p:sp>
        <p:nvSpPr>
          <p:cNvPr id="23" name="Text 15"/>
          <p:cNvSpPr txBox="1"/>
          <p:nvPr/>
        </p:nvSpPr>
        <p:spPr>
          <a:xfrm>
            <a:off x="3429000" y="631850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Mascotte de marque « Maître Tondo » — character design</a:t>
            </a:r>
            <a:endParaRPr lang="en-US" sz="900" dirty="0"/>
          </a:p>
        </p:txBody>
      </p:sp>
      <p:pic>
        <p:nvPicPr>
          <p:cNvPr id="24" name="Image 6" descr="/private/tmp/claude-501/-Users-imacmatanga1-PORFOLIO-XTINCELL/7d64f01e-cd19-4a73-bec9-9df47bd8d020/scratchpad/im2/t-amigo.jp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6217920" y="4251960"/>
            <a:ext cx="2606040" cy="178308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6217920" y="609904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Amigo</a:t>
            </a:r>
            <a:endParaRPr lang="en-US" sz="950" dirty="0"/>
          </a:p>
        </p:txBody>
      </p:sp>
      <p:sp>
        <p:nvSpPr>
          <p:cNvPr id="26" name="Text 17"/>
          <p:cNvSpPr txBox="1"/>
          <p:nvPr/>
        </p:nvSpPr>
        <p:spPr>
          <a:xfrm>
            <a:off x="6217920" y="631850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Identité et système mascotte, gamme boulangerie</a:t>
            </a:r>
            <a:endParaRPr lang="en-US" sz="900" dirty="0"/>
          </a:p>
        </p:txBody>
      </p:sp>
      <p:pic>
        <p:nvPicPr>
          <p:cNvPr id="27" name="Image 7" descr="/private/tmp/claude-501/-Users-imacmatanga1-PORFOLIO-XTINCELL/7d64f01e-cd19-4a73-bec9-9df47bd8d020/scratchpad/im2/t-villa.jp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9006840" y="4251960"/>
            <a:ext cx="2606040" cy="1783080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9006840" y="609904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Villa Corso</a:t>
            </a:r>
            <a:endParaRPr lang="en-US" sz="950" dirty="0"/>
          </a:p>
        </p:txBody>
      </p:sp>
      <p:sp>
        <p:nvSpPr>
          <p:cNvPr id="29" name="Text 19"/>
          <p:cNvSpPr txBox="1"/>
          <p:nvPr/>
        </p:nvSpPr>
        <p:spPr>
          <a:xfrm>
            <a:off x="9006840" y="631850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Identité complète — blason, papeterie, brodé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 ·  SUITE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Marques créées de bout en bout.</a:t>
            </a:r>
            <a:endParaRPr lang="en-US" sz="3000" dirty="0"/>
          </a:p>
        </p:txBody>
      </p:sp>
      <p:pic>
        <p:nvPicPr>
          <p:cNvPr id="6" name="Image 0" descr="/private/tmp/claude-501/-Users-imacmatanga1-PORFOLIO-XTINCELL/7d64f01e-cd19-4a73-bec9-9df47bd8d020/scratchpad/im2/t-spawt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1828800"/>
            <a:ext cx="2606040" cy="17830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Spawt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system complet — app de découverte food</a:t>
            </a:r>
            <a:endParaRPr lang="en-US" sz="900" dirty="0"/>
          </a:p>
        </p:txBody>
      </p:sp>
      <p:pic>
        <p:nvPicPr>
          <p:cNvPr id="9" name="Image 1" descr="/private/tmp/claude-501/-Users-imacmatanga1-PORFOLIO-XTINCELL/7d64f01e-cd19-4a73-bec9-9df47bd8d020/scratchpad/im2/t-kof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429000" y="1828800"/>
            <a:ext cx="2606040" cy="17830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42900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 Otaku Festival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342900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Identité et campagne, cinq éditions</a:t>
            </a:r>
            <a:endParaRPr lang="en-US" sz="900" dirty="0"/>
          </a:p>
        </p:txBody>
      </p:sp>
      <p:pic>
        <p:nvPicPr>
          <p:cNvPr id="12" name="Image 2" descr="/private/tmp/claude-501/-Users-imacmatanga1-PORFOLIO-XTINCELL/7d64f01e-cd19-4a73-bec9-9df47bd8d020/scratchpad/im2/t-musina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217920" y="1828800"/>
            <a:ext cx="2606040" cy="17830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21792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Musina 9</a:t>
            </a:r>
            <a:endParaRPr lang="en-US" sz="950" dirty="0"/>
          </a:p>
        </p:txBody>
      </p:sp>
      <p:sp>
        <p:nvSpPr>
          <p:cNvPr id="14" name="Text 9"/>
          <p:cNvSpPr txBox="1"/>
          <p:nvPr/>
        </p:nvSpPr>
        <p:spPr>
          <a:xfrm>
            <a:off x="621792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Identité et affiche de festival</a:t>
            </a:r>
            <a:endParaRPr lang="en-US" sz="900" dirty="0"/>
          </a:p>
        </p:txBody>
      </p:sp>
      <p:pic>
        <p:nvPicPr>
          <p:cNvPr id="15" name="Image 3" descr="/private/tmp/claude-501/-Users-imacmatanga1-PORFOLIO-XTINCELL/7d64f01e-cd19-4a73-bec9-9df47bd8d020/scratchpad/im2/t-capest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006840" y="1828800"/>
            <a:ext cx="2606040" cy="178308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006840" y="367588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6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Esterias</a:t>
            </a:r>
            <a:endParaRPr lang="en-US" sz="950" dirty="0"/>
          </a:p>
        </p:txBody>
      </p:sp>
      <p:sp>
        <p:nvSpPr>
          <p:cNvPr id="17" name="Text 11"/>
          <p:cNvSpPr txBox="1"/>
          <p:nvPr/>
        </p:nvSpPr>
        <p:spPr>
          <a:xfrm>
            <a:off x="9006840" y="3895344"/>
            <a:ext cx="2624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lifestyle rosé pétillant — direction photo</a:t>
            </a:r>
            <a:endParaRPr lang="en-US" sz="900" dirty="0"/>
          </a:p>
        </p:txBody>
      </p:sp>
      <p:sp>
        <p:nvSpPr>
          <p:cNvPr id="18" name="Text 12"/>
          <p:cNvSpPr txBox="1"/>
          <p:nvPr/>
        </p:nvSpPr>
        <p:spPr>
          <a:xfrm>
            <a:off x="640080" y="452628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marque ci-dessus a été prise au niveau du cadrage — identité, plateforme, territoire — puis conduite jusqu'aux fichiers de fabrication. Ce sont les dossiers où la chaîne complète est visible sur un seul projet.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EXÉCUTION  ·  20 % DU FOLIO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que je livre encore de ma main.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72768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Diriger sans savoir exécuter, c'est arbitrer à l'aveugle. Je tiens l'objectif, je monte, je prépare les fichiers de fabrication.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5285232" cy="1737360"/>
          </a:xfrm>
          <a:prstGeom prst="roundRect">
            <a:avLst>
              <a:gd name="adj" fmla="val 2632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50976" y="240487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 de casting &amp; shooting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950976" y="283464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Sélection des talents, direction des séances studio, grilles de poses détourables et réutilisables sur plusieurs campagnes.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72200" y="2148840"/>
            <a:ext cx="5285232" cy="1737360"/>
          </a:xfrm>
          <a:prstGeom prst="roundRect">
            <a:avLst>
              <a:gd name="adj" fmla="val 2632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3096" y="240487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Photographie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483096" y="283464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Portraits d'artistes et captation de concerts (Universal Music Africa), couverture d'événements de marque (COWLAB), lifestyle produit.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0080" y="4114800"/>
            <a:ext cx="5285232" cy="1737360"/>
          </a:xfrm>
          <a:prstGeom prst="roundRect">
            <a:avLst>
              <a:gd name="adj" fmla="val 2632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50976" y="437083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Vidéo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950976" y="480060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Réalisation publicitaire et corporate : Milk Bar, Akwa Palace, Oceanis Kribi, Cimencam. Écriture, tournage, montage.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172200" y="4114800"/>
            <a:ext cx="5285232" cy="1737360"/>
          </a:xfrm>
          <a:prstGeom prst="roundRect">
            <a:avLst>
              <a:gd name="adj" fmla="val 2632"/>
            </a:avLst>
          </a:prstGeom>
          <a:solidFill>
            <a:srgbClr val="EEF1EF"/>
          </a:solidFill>
          <a:ln w="12700">
            <a:solidFill>
              <a:srgbClr val="EEF1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83096" y="437083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Prépresse &amp; fabrication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483096" y="480060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Masters, variantes marché, déclinaisons formats, fichiers Ready-To-Print et suivi du bon à tirer avec l'imprimeur.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08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335024" y="36576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30" kern="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259775" y="36576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Djengue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71323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trajectoire construite par responsabilités.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7393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→ aujourd’hui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2468880" y="173736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MATANGA Agency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468880" y="2039112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95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Créatif &amp; Artistique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5120640" y="1755648"/>
            <a:ext cx="6428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du département création. FrieslandCampina, Cadyst Group, Ecobank, NSIA, La Vache qui rit, Phosphatine, Tradex.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55117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→ aujourd’hui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468880" y="25146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UPgraders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468880" y="2816352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95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Co-fondateur · CEO depuis 2023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5120640" y="2532888"/>
            <a:ext cx="6428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Conseil et stratégie créative. Méthode ADVE-RTIS, OS LaFusée, réseau de production La Guilde.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32841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 → 2023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2468880" y="329184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MOTION19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468880" y="3593592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95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 de projet, dir. marketing, brand manager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3310128"/>
            <a:ext cx="6428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 créée de A à Z sur 30 mois : système de vente, équipe de 7, programme communautaire.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410565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 → 2022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2468880" y="406908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Universal Music Africa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2468880" y="4370832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95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&amp; photographie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120640" y="4087368"/>
            <a:ext cx="6428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Catalogue Cameroun via Imperial : Locko, Mimie, Charlotte Dipanda, Singuila, Cysoul.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488289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 → 2020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2468880" y="484632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Bimstr Agency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2468880" y="5148072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95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Créatif &amp; Artistique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5120640" y="4864608"/>
            <a:ext cx="6428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événementielle et photographique pour marques et personnalités publiques.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" y="566013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→ 2019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2468880" y="562356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Sellkako · Will&amp;Brothers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2468880" y="5925312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50"/>
              </a:lnSpc>
              <a:buNone/>
            </a:pPr>
            <a:r>
              <a:rPr lang="en-US" sz="95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designer, puis dév. business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5641848"/>
            <a:ext cx="6428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050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du design en agence, puis ouverture commerciale.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" y="644652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B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initiale : ingénierie télécommunications &amp; réseaux.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63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imacmatanga1-PORFOLIO-XTINCELL/7d64f01e-cd19-4a73-bec9-9df47bd8d020/scratchpad/im2/casting-big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4630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PRENDRE CONTACT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96596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Directeur Artistique,</a:t>
            </a:r>
            <a:endParaRPr lang="en-US" sz="33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charge du département</a:t>
            </a:r>
            <a:endParaRPr lang="en-US" sz="33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création.</a:t>
            </a:r>
            <a:endParaRPr lang="en-US" sz="33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97764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9D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CDI, temps plein. Le folio complet, les références et le détail des campagnes sont disponibles pour un entretien.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4800600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04748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xtincell@gmail.com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4206240" y="4800600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TÉLÉPHONE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206240" y="504748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+237 694 17 17 99  ·  +225 05 46 15 64 56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5577840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582472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linkedin.com/in/dmalexandre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4206240" y="5577840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0F5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FOLIO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4206240" y="582472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folio.powerupgraders.com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Alexandre Djengue — Folio Direction Artistique</dc:title>
  <dc:subject>PptxGenJS Presentation</dc:subject>
  <dc:creator>Alexandre Djengue</dc:creator>
  <cp:lastModifiedBy>Alexandre Djengue</cp:lastModifiedBy>
  <cp:revision>1</cp:revision>
  <dcterms:created xsi:type="dcterms:W3CDTF">2026-09-08T18:34:17Z</dcterms:created>
  <dcterms:modified xsi:type="dcterms:W3CDTF">2026-09-08T18:34:17Z</dcterms:modified>
</cp:coreProperties>
</file>