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jp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xtincell.pixieset.com" TargetMode="External"/><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g"/><Relationship Id="rId6" Type="http://schemas.openxmlformats.org/officeDocument/2006/relationships/image" Target="../media/image12.jpg"/><Relationship Id="rId7" Type="http://schemas.openxmlformats.org/officeDocument/2006/relationships/image" Target="../media/image13.jpg"/><Relationship Id="rId8" Type="http://schemas.openxmlformats.org/officeDocument/2006/relationships/image" Target="../media/image14.jpg"/><Relationship Id="rId9" Type="http://schemas.openxmlformats.org/officeDocument/2006/relationships/image" Target="../media/image15.jpg"/><Relationship Id="rId10"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mailto:xtincell@gmail.com" TargetMode="External"/><Relationship Id="rId3" Type="http://schemas.openxmlformats.org/officeDocument/2006/relationships/hyperlink" Target="https://wa.me/237694171799" TargetMode="External"/><Relationship Id="rId4" Type="http://schemas.openxmlformats.org/officeDocument/2006/relationships/hyperlink" Target="https://wa.me/2250546156456" TargetMode="External"/><Relationship Id="rId5" Type="http://schemas.openxmlformats.org/officeDocument/2006/relationships/hyperlink" Target="https://linkedin.com/in/dmalexandre" TargetMode="External"/><Relationship Id="rId6" Type="http://schemas.openxmlformats.org/officeDocument/2006/relationships/hyperlink" Target="https://instagram.com/xtincell" TargetMode="External"/><Relationship Id="rId7" Type="http://schemas.openxmlformats.org/officeDocument/2006/relationships/hyperlink" Target="https://xtincell.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 Id="rId3" Type="http://schemas.openxmlformats.org/officeDocument/2006/relationships/hyperlink" Target="https://wa.me/237694171799" TargetMode="External"/><Relationship Id="rId4" Type="http://schemas.openxmlformats.org/officeDocument/2006/relationships/hyperlink" Target="https://wa.me/2250546156456"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facebook.com/boissonsducameroun/" TargetMode="External"/><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19.jpg"/><Relationship Id="rId6" Type="http://schemas.openxmlformats.org/officeDocument/2006/relationships/image" Target="../media/image20.jpg"/><Relationship Id="rId7" Type="http://schemas.openxmlformats.org/officeDocument/2006/relationships/image" Target="../media/image21.jpg"/><Relationship Id="rId8"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instagram.com/peak_milk/" TargetMode="External"/><Relationship Id="rId3" Type="http://schemas.openxmlformats.org/officeDocument/2006/relationships/image" Target="../media/image2.jpg"/><Relationship Id="rId4" Type="http://schemas.openxmlformats.org/officeDocument/2006/relationships/image" Target="../media/image23.jpg"/><Relationship Id="rId5" Type="http://schemas.openxmlformats.org/officeDocument/2006/relationships/image" Target="../media/image24.jpg"/><Relationship Id="rId6" Type="http://schemas.openxmlformats.org/officeDocument/2006/relationships/image" Target="../media/image25.jpg"/><Relationship Id="rId7" Type="http://schemas.openxmlformats.org/officeDocument/2006/relationships/image" Target="../media/image26.jpg"/><Relationship Id="rId8" Type="http://schemas.openxmlformats.org/officeDocument/2006/relationships/image" Target="../media/image2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facebook.com/laitbonnetrouge/" TargetMode="External"/><Relationship Id="rId3" Type="http://schemas.openxmlformats.org/officeDocument/2006/relationships/image" Target="../media/image28.jpg"/><Relationship Id="rId4" Type="http://schemas.openxmlformats.org/officeDocument/2006/relationships/image" Target="../media/image29.jpg"/><Relationship Id="rId5" Type="http://schemas.openxmlformats.org/officeDocument/2006/relationships/image" Target="../media/image30.jpg"/><Relationship Id="rId6" Type="http://schemas.openxmlformats.org/officeDocument/2006/relationships/image" Target="../media/image31.jpg"/><Relationship Id="rId7" Type="http://schemas.openxmlformats.org/officeDocument/2006/relationships/image" Target="../media/image32.jpg"/><Relationship Id="rId8" Type="http://schemas.openxmlformats.org/officeDocument/2006/relationships/image" Target="../media/image3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facebook.com/OmelaMilk/" TargetMode="External"/><Relationship Id="rId3" Type="http://schemas.openxmlformats.org/officeDocument/2006/relationships/image" Target="../media/image34.jpg"/><Relationship Id="rId4" Type="http://schemas.openxmlformats.org/officeDocument/2006/relationships/image" Target="../media/image35.jpg"/><Relationship Id="rId5" Type="http://schemas.openxmlformats.org/officeDocument/2006/relationships/image" Target="../media/image36.jpg"/><Relationship Id="rId6" Type="http://schemas.openxmlformats.org/officeDocument/2006/relationships/image" Target="../media/image37.jpg"/><Relationship Id="rId7" Type="http://schemas.openxmlformats.org/officeDocument/2006/relationships/image" Target="../media/image38.jpg"/><Relationship Id="rId8" Type="http://schemas.openxmlformats.org/officeDocument/2006/relationships/image" Target="../media/image3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cadyst.com/en/panzani-cameroun/" TargetMode="External"/><Relationship Id="rId3" Type="http://schemas.openxmlformats.org/officeDocument/2006/relationships/image" Target="../media/image40.jpg"/><Relationship Id="rId4" Type="http://schemas.openxmlformats.org/officeDocument/2006/relationships/image" Target="../media/image41.png"/><Relationship Id="rId5" Type="http://schemas.openxmlformats.org/officeDocument/2006/relationships/image" Target="../media/image42.jpg"/><Relationship Id="rId6" Type="http://schemas.openxmlformats.org/officeDocument/2006/relationships/image" Target="../media/image43.jpg"/><Relationship Id="rId7" Type="http://schemas.openxmlformats.org/officeDocument/2006/relationships/image" Target="../media/image4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facebook.com/ChococamFMCG/" TargetMode="External"/><Relationship Id="rId3" Type="http://schemas.openxmlformats.org/officeDocument/2006/relationships/image" Target="../media/image6.jpg"/><Relationship Id="rId4" Type="http://schemas.openxmlformats.org/officeDocument/2006/relationships/image" Target="../media/image45.jpg"/><Relationship Id="rId5" Type="http://schemas.openxmlformats.org/officeDocument/2006/relationships/image" Target="../media/image46.jpg"/><Relationship Id="rId6" Type="http://schemas.openxmlformats.org/officeDocument/2006/relationships/image" Target="../media/image47.jpg"/><Relationship Id="rId7" Type="http://schemas.openxmlformats.org/officeDocument/2006/relationships/image" Target="../media/image48.jpg"/><Relationship Id="rId8" Type="http://schemas.openxmlformats.org/officeDocument/2006/relationships/image" Target="../media/image4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cadyst.com/en/flours/" TargetMode="External"/><Relationship Id="rId3" Type="http://schemas.openxmlformats.org/officeDocument/2006/relationships/image" Target="../media/image50.jpg"/><Relationship Id="rId4" Type="http://schemas.openxmlformats.org/officeDocument/2006/relationships/image" Target="../media/image44.jpg"/><Relationship Id="rId5" Type="http://schemas.openxmlformats.org/officeDocument/2006/relationships/image" Target="../media/image51.jpg"/><Relationship Id="rId6" Type="http://schemas.openxmlformats.org/officeDocument/2006/relationships/image" Target="../media/image40.jpg"/><Relationship Id="rId7" Type="http://schemas.openxmlformats.org/officeDocument/2006/relationships/image" Target="../media/image52.jpg"/><Relationship Id="rId8" Type="http://schemas.openxmlformats.org/officeDocument/2006/relationships/image" Target="../media/image5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cadyst.com/en/biscuits/" TargetMode="External"/><Relationship Id="rId3" Type="http://schemas.openxmlformats.org/officeDocument/2006/relationships/image" Target="../media/image42.jpg"/><Relationship Id="rId4" Type="http://schemas.openxmlformats.org/officeDocument/2006/relationships/image" Target="../media/image54.jpg"/><Relationship Id="rId5" Type="http://schemas.openxmlformats.org/officeDocument/2006/relationships/image" Target="../media/image43.jpg"/><Relationship Id="rId6" Type="http://schemas.openxmlformats.org/officeDocument/2006/relationships/image" Target="../media/image55.jpg"/><Relationship Id="rId7" Type="http://schemas.openxmlformats.org/officeDocument/2006/relationships/image" Target="../media/image56.jpg"/><Relationship Id="rId8" Type="http://schemas.openxmlformats.org/officeDocument/2006/relationships/image" Target="../media/image5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kemcare-cm.com/" TargetMode="External"/><Relationship Id="rId3" Type="http://schemas.openxmlformats.org/officeDocument/2006/relationships/image" Target="../media/image58.jpg"/><Relationship Id="rId4" Type="http://schemas.openxmlformats.org/officeDocument/2006/relationships/image" Target="../media/image59.jpg"/><Relationship Id="rId5" Type="http://schemas.openxmlformats.org/officeDocument/2006/relationships/image" Target="../media/image60.jpg"/><Relationship Id="rId6" Type="http://schemas.openxmlformats.org/officeDocument/2006/relationships/image" Target="../media/image61.jpg"/><Relationship Id="rId7" Type="http://schemas.openxmlformats.org/officeDocument/2006/relationships/image" Target="../media/image6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instagram.com/lockofficial/" TargetMode="External"/><Relationship Id="rId3" Type="http://schemas.openxmlformats.org/officeDocument/2006/relationships/image" Target="../media/image63.jpg"/><Relationship Id="rId4" Type="http://schemas.openxmlformats.org/officeDocument/2006/relationships/image" Target="../media/image4.jpg"/><Relationship Id="rId5" Type="http://schemas.openxmlformats.org/officeDocument/2006/relationships/image" Target="../media/image64.jpg"/><Relationship Id="rId6" Type="http://schemas.openxmlformats.org/officeDocument/2006/relationships/image" Target="../media/image65.jpg"/><Relationship Id="rId7" Type="http://schemas.openxmlformats.org/officeDocument/2006/relationships/image" Target="../media/image6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instagram.com/charlottedipandaofficiel/" TargetMode="External"/><Relationship Id="rId3" Type="http://schemas.openxmlformats.org/officeDocument/2006/relationships/image" Target="../media/image67.jpg"/><Relationship Id="rId4" Type="http://schemas.openxmlformats.org/officeDocument/2006/relationships/image" Target="../media/image68.jpg"/><Relationship Id="rId5" Type="http://schemas.openxmlformats.org/officeDocument/2006/relationships/image" Target="../media/image69.jpg"/><Relationship Id="rId6" Type="http://schemas.openxmlformats.org/officeDocument/2006/relationships/image" Target="../media/image63.jpg"/><Relationship Id="rId7" Type="http://schemas.openxmlformats.org/officeDocument/2006/relationships/image" Target="../media/image6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pak.cm/" TargetMode="External"/><Relationship Id="rId3" Type="http://schemas.openxmlformats.org/officeDocument/2006/relationships/image" Target="../media/image70.jpg"/><Relationship Id="rId4" Type="http://schemas.openxmlformats.org/officeDocument/2006/relationships/image" Target="../media/image71.jpg"/><Relationship Id="rId5" Type="http://schemas.openxmlformats.org/officeDocument/2006/relationships/image" Target="../media/image72.jpg"/><Relationship Id="rId6" Type="http://schemas.openxmlformats.org/officeDocument/2006/relationships/image" Target="../media/image73.jpg"/><Relationship Id="rId7" Type="http://schemas.openxmlformats.org/officeDocument/2006/relationships/image" Target="../media/image74.jpg"/><Relationship Id="rId8" Type="http://schemas.openxmlformats.org/officeDocument/2006/relationships/image" Target="../media/image75.jpg"/><Relationship Id="rId9" Type="http://schemas.openxmlformats.org/officeDocument/2006/relationships/image" Target="../media/image7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hotel-akwa-palace.com/" TargetMode="External"/><Relationship Id="rId3" Type="http://schemas.openxmlformats.org/officeDocument/2006/relationships/image" Target="../media/image77.jpg"/><Relationship Id="rId4" Type="http://schemas.openxmlformats.org/officeDocument/2006/relationships/image" Target="../media/image78.jpg"/><Relationship Id="rId5" Type="http://schemas.openxmlformats.org/officeDocument/2006/relationships/image" Target="../media/image7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gimanedesign.com/" TargetMode="External"/><Relationship Id="rId3" Type="http://schemas.openxmlformats.org/officeDocument/2006/relationships/image" Target="../media/image80.jpg"/><Relationship Id="rId4" Type="http://schemas.openxmlformats.org/officeDocument/2006/relationships/image" Target="../media/image81.jpg"/><Relationship Id="rId5" Type="http://schemas.openxmlformats.org/officeDocument/2006/relationships/image" Target="../media/image82.jpg"/><Relationship Id="rId6" Type="http://schemas.openxmlformats.org/officeDocument/2006/relationships/image" Target="../media/image83.jpg"/><Relationship Id="rId7" Type="http://schemas.openxmlformats.org/officeDocument/2006/relationships/image" Target="../media/image84.jpg"/><Relationship Id="rId8" Type="http://schemas.openxmlformats.org/officeDocument/2006/relationships/image" Target="../media/image8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studio-omenkart.com/" TargetMode="External"/><Relationship Id="rId3" Type="http://schemas.openxmlformats.org/officeDocument/2006/relationships/image" Target="../media/image86.jpg"/><Relationship Id="rId4" Type="http://schemas.openxmlformats.org/officeDocument/2006/relationships/image" Target="../media/image8.jpg"/><Relationship Id="rId5" Type="http://schemas.openxmlformats.org/officeDocument/2006/relationships/image" Target="../media/image87.jpg"/><Relationship Id="rId6" Type="http://schemas.openxmlformats.org/officeDocument/2006/relationships/image" Target="../media/image88.jpg"/><Relationship Id="rId7" Type="http://schemas.openxmlformats.org/officeDocument/2006/relationships/image" Target="../media/image8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xtincell.com/" TargetMode="External"/><Relationship Id="rId3" Type="http://schemas.openxmlformats.org/officeDocument/2006/relationships/image" Target="../media/image90.jpg"/><Relationship Id="rId4" Type="http://schemas.openxmlformats.org/officeDocument/2006/relationships/image" Target="../media/image9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upgraders.cm/" TargetMode="External"/><Relationship Id="rId3" Type="http://schemas.openxmlformats.org/officeDocument/2006/relationships/image" Target="../media/image92.jpg"/><Relationship Id="rId4" Type="http://schemas.openxmlformats.org/officeDocument/2006/relationships/image" Target="../media/image93.jpg"/><Relationship Id="rId5" Type="http://schemas.openxmlformats.org/officeDocument/2006/relationships/image" Target="../media/image94.jpg"/><Relationship Id="rId6" Type="http://schemas.openxmlformats.org/officeDocument/2006/relationships/image" Target="../media/image95.jpg"/><Relationship Id="rId7" Type="http://schemas.openxmlformats.org/officeDocument/2006/relationships/image" Target="../media/image96.jpg"/><Relationship Id="rId8" Type="http://schemas.openxmlformats.org/officeDocument/2006/relationships/image" Target="../media/image9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ww.cm.emb-japan.go.jp/" TargetMode="External"/><Relationship Id="rId3" Type="http://schemas.openxmlformats.org/officeDocument/2006/relationships/image" Target="../media/image98.jpg"/><Relationship Id="rId4" Type="http://schemas.openxmlformats.org/officeDocument/2006/relationships/image" Target="../media/image9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ammco-ngo.org/" TargetMode="External"/><Relationship Id="rId3" Type="http://schemas.openxmlformats.org/officeDocument/2006/relationships/image" Target="../media/image100.jpg"/><Relationship Id="rId4" Type="http://schemas.openxmlformats.org/officeDocument/2006/relationships/image" Target="../media/image101.jpg"/><Relationship Id="rId5" Type="http://schemas.openxmlformats.org/officeDocument/2006/relationships/image" Target="../media/image102.jpg"/><Relationship Id="rId6" Type="http://schemas.openxmlformats.org/officeDocument/2006/relationships/image" Target="../media/image103.jpg"/><Relationship Id="rId7" Type="http://schemas.openxmlformats.org/officeDocument/2006/relationships/image" Target="../media/image104.jpg"/><Relationship Id="rId8" Type="http://schemas.openxmlformats.org/officeDocument/2006/relationships/image" Target="../media/image10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instagram.com/compagnonk9/" TargetMode="External"/><Relationship Id="rId3" Type="http://schemas.openxmlformats.org/officeDocument/2006/relationships/image" Target="../media/image106.jpg"/><Relationship Id="rId4" Type="http://schemas.openxmlformats.org/officeDocument/2006/relationships/image" Target="../media/image107.jpg"/><Relationship Id="rId5" Type="http://schemas.openxmlformats.org/officeDocument/2006/relationships/image" Target="../media/image10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facebook.com/kmerotakufest/" TargetMode="External"/><Relationship Id="rId3" Type="http://schemas.openxmlformats.org/officeDocument/2006/relationships/image" Target="../media/image5.jpg"/><Relationship Id="rId4" Type="http://schemas.openxmlformats.org/officeDocument/2006/relationships/image" Target="../media/image109.jpg"/><Relationship Id="rId5" Type="http://schemas.openxmlformats.org/officeDocument/2006/relationships/image" Target="../media/image110.jpg"/><Relationship Id="rId6" Type="http://schemas.openxmlformats.org/officeDocument/2006/relationships/image" Target="../media/image111.jpg"/><Relationship Id="rId7" Type="http://schemas.openxmlformats.org/officeDocument/2006/relationships/image" Target="../media/image112.jpg"/><Relationship Id="rId8" Type="http://schemas.openxmlformats.org/officeDocument/2006/relationships/image" Target="../media/image11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instagram.com/kmerotakufest/" TargetMode="External"/><Relationship Id="rId3" Type="http://schemas.openxmlformats.org/officeDocument/2006/relationships/image" Target="../media/image113.jpg"/><Relationship Id="rId4" Type="http://schemas.openxmlformats.org/officeDocument/2006/relationships/image" Target="../media/image114.jpg"/><Relationship Id="rId5" Type="http://schemas.openxmlformats.org/officeDocument/2006/relationships/image" Target="../media/image5.jpg"/><Relationship Id="rId6" Type="http://schemas.openxmlformats.org/officeDocument/2006/relationships/image" Target="../media/image109.jpg"/><Relationship Id="rId7" Type="http://schemas.openxmlformats.org/officeDocument/2006/relationships/image" Target="../media/image11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facebook.com/motion19store/" TargetMode="External"/><Relationship Id="rId3" Type="http://schemas.openxmlformats.org/officeDocument/2006/relationships/image" Target="../media/image3.jpg"/><Relationship Id="rId4" Type="http://schemas.openxmlformats.org/officeDocument/2006/relationships/image" Target="../media/image115.jpg"/><Relationship Id="rId5" Type="http://schemas.openxmlformats.org/officeDocument/2006/relationships/image" Target="../media/image116.jpg"/><Relationship Id="rId6" Type="http://schemas.openxmlformats.org/officeDocument/2006/relationships/image" Target="../media/image117.jpg"/><Relationship Id="rId7" Type="http://schemas.openxmlformats.org/officeDocument/2006/relationships/image" Target="../media/image118.jpg"/><Relationship Id="rId8" Type="http://schemas.openxmlformats.org/officeDocument/2006/relationships/image" Target="../media/image11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gimacpay.com/" TargetMode="External"/><Relationship Id="rId3" Type="http://schemas.openxmlformats.org/officeDocument/2006/relationships/image" Target="../media/image120.jpg"/><Relationship Id="rId4" Type="http://schemas.openxmlformats.org/officeDocument/2006/relationships/image" Target="../media/image121.jpg"/><Relationship Id="rId5" Type="http://schemas.openxmlformats.org/officeDocument/2006/relationships/image" Target="../media/image122.jpg"/><Relationship Id="rId6" Type="http://schemas.openxmlformats.org/officeDocument/2006/relationships/image" Target="../media/image123.jpg"/><Relationship Id="rId7" Type="http://schemas.openxmlformats.org/officeDocument/2006/relationships/image" Target="../media/image12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banahealth.care/" TargetMode="External"/><Relationship Id="rId3" Type="http://schemas.openxmlformats.org/officeDocument/2006/relationships/image" Target="../media/image125.jpg"/><Relationship Id="rId4" Type="http://schemas.openxmlformats.org/officeDocument/2006/relationships/image" Target="../media/image126.jpg"/><Relationship Id="rId5" Type="http://schemas.openxmlformats.org/officeDocument/2006/relationships/image" Target="../media/image127.jpg"/><Relationship Id="rId6" Type="http://schemas.openxmlformats.org/officeDocument/2006/relationships/image" Target="../media/image128.jpg"/><Relationship Id="rId7" Type="http://schemas.openxmlformats.org/officeDocument/2006/relationships/image" Target="../media/image129.jpg"/><Relationship Id="rId8" Type="http://schemas.openxmlformats.org/officeDocument/2006/relationships/image" Target="../media/image13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xtincell.pixieset.com/" TargetMode="External"/><Relationship Id="rId3" Type="http://schemas.openxmlformats.org/officeDocument/2006/relationships/image" Target="../media/image131.jpg"/><Relationship Id="rId4" Type="http://schemas.openxmlformats.org/officeDocument/2006/relationships/image" Target="../media/image132.jpg"/><Relationship Id="rId5" Type="http://schemas.openxmlformats.org/officeDocument/2006/relationships/image" Target="../media/image133.jpg"/><Relationship Id="rId6" Type="http://schemas.openxmlformats.org/officeDocument/2006/relationships/image" Target="../media/image13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jpnadvisorscorp.com/" TargetMode="External"/><Relationship Id="rId3" Type="http://schemas.openxmlformats.org/officeDocument/2006/relationships/image" Target="../media/image135.jpg"/><Relationship Id="rId4" Type="http://schemas.openxmlformats.org/officeDocument/2006/relationships/image" Target="../media/image136.jpg"/><Relationship Id="rId5" Type="http://schemas.openxmlformats.org/officeDocument/2006/relationships/image" Target="../media/image13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behance.net/xtincell" TargetMode="External"/><Relationship Id="rId3" Type="http://schemas.openxmlformats.org/officeDocument/2006/relationships/image" Target="../media/image138.jpg"/><Relationship Id="rId4" Type="http://schemas.openxmlformats.org/officeDocument/2006/relationships/image" Target="../media/image139.jpg"/><Relationship Id="rId5" Type="http://schemas.openxmlformats.org/officeDocument/2006/relationships/image" Target="../media/image140.jpg"/><Relationship Id="rId6" Type="http://schemas.openxmlformats.org/officeDocument/2006/relationships/image" Target="../media/image141.jpg"/><Relationship Id="rId7" Type="http://schemas.openxmlformats.org/officeDocument/2006/relationships/image" Target="../media/image142.jpg"/><Relationship Id="rId8" Type="http://schemas.openxmlformats.org/officeDocument/2006/relationships/image" Target="../media/image14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instagram.com/friendsphotographystudio/" TargetMode="External"/><Relationship Id="rId3" Type="http://schemas.openxmlformats.org/officeDocument/2006/relationships/image" Target="../media/image7.jpg"/><Relationship Id="rId4" Type="http://schemas.openxmlformats.org/officeDocument/2006/relationships/image" Target="../media/image144.jpg"/><Relationship Id="rId5" Type="http://schemas.openxmlformats.org/officeDocument/2006/relationships/image" Target="../media/image145.jpg"/><Relationship Id="rId6" Type="http://schemas.openxmlformats.org/officeDocument/2006/relationships/image" Target="../media/image146.jpg"/><Relationship Id="rId7" Type="http://schemas.openxmlformats.org/officeDocument/2006/relationships/image" Target="../media/image147.jpg"/><Relationship Id="rId8" Type="http://schemas.openxmlformats.org/officeDocument/2006/relationships/image" Target="../media/image14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instagram.com/friendsphotographystudio/" TargetMode="External"/><Relationship Id="rId3" Type="http://schemas.openxmlformats.org/officeDocument/2006/relationships/image" Target="../media/image149.jpg"/><Relationship Id="rId4" Type="http://schemas.openxmlformats.org/officeDocument/2006/relationships/image" Target="../media/image150.jpg"/><Relationship Id="rId5" Type="http://schemas.openxmlformats.org/officeDocument/2006/relationships/image" Target="../media/image15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facebook.com/FriendsFood237/" TargetMode="External"/><Relationship Id="rId3" Type="http://schemas.openxmlformats.org/officeDocument/2006/relationships/image" Target="../media/image152.jpg"/><Relationship Id="rId4" Type="http://schemas.openxmlformats.org/officeDocument/2006/relationships/image" Target="../media/image15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behance.net/xtincell" TargetMode="External"/><Relationship Id="rId3" Type="http://schemas.openxmlformats.org/officeDocument/2006/relationships/image" Target="../media/image63.jpg"/><Relationship Id="rId4" Type="http://schemas.openxmlformats.org/officeDocument/2006/relationships/image" Target="../media/image64.jpg"/><Relationship Id="rId5" Type="http://schemas.openxmlformats.org/officeDocument/2006/relationships/image" Target="../media/image65.jpg"/><Relationship Id="rId6" Type="http://schemas.openxmlformats.org/officeDocument/2006/relationships/image" Target="../media/image66.jpg"/><Relationship Id="rId7" Type="http://schemas.openxmlformats.org/officeDocument/2006/relationships/image" Target="../media/image68.jpg"/><Relationship Id="rId8" Type="http://schemas.openxmlformats.org/officeDocument/2006/relationships/image" Target="../media/image6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instagram.com/francisngannou/" TargetMode="External"/><Relationship Id="rId3" Type="http://schemas.openxmlformats.org/officeDocument/2006/relationships/image" Target="../media/image154.jpg"/><Relationship Id="rId4" Type="http://schemas.openxmlformats.org/officeDocument/2006/relationships/image" Target="../media/image155.jpg"/><Relationship Id="rId5" Type="http://schemas.openxmlformats.org/officeDocument/2006/relationships/image" Target="../media/image15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instagram.com/zebffclub/" TargetMode="External"/><Relationship Id="rId3" Type="http://schemas.openxmlformats.org/officeDocument/2006/relationships/image" Target="../media/image157.jpg"/><Relationship Id="rId4" Type="http://schemas.openxmlformats.org/officeDocument/2006/relationships/image" Target="../media/image15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instagram.com/sparxktl/" TargetMode="External"/><Relationship Id="rId3" Type="http://schemas.openxmlformats.org/officeDocument/2006/relationships/image" Target="../media/image159.jpg"/><Relationship Id="rId4" Type="http://schemas.openxmlformats.org/officeDocument/2006/relationships/image" Target="../media/image160.jpg"/><Relationship Id="rId5" Type="http://schemas.openxmlformats.org/officeDocument/2006/relationships/image" Target="../media/image161.jpg"/><Relationship Id="rId6" Type="http://schemas.openxmlformats.org/officeDocument/2006/relationships/image" Target="../media/image162.jpg"/><Relationship Id="rId7" Type="http://schemas.openxmlformats.org/officeDocument/2006/relationships/image" Target="../media/image163.jpg"/><Relationship Id="rId8" Type="http://schemas.openxmlformats.org/officeDocument/2006/relationships/image" Target="../media/image16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a.me/237694171799" TargetMode="External"/><Relationship Id="rId3" Type="http://schemas.openxmlformats.org/officeDocument/2006/relationships/hyperlink" Target="https://wa.me/2250546156456" TargetMode="External"/><Relationship Id="rId4" Type="http://schemas.openxmlformats.org/officeDocument/2006/relationships/hyperlink" Target="mailto:xtincell@gmail.com" TargetMode="External"/><Relationship Id="rId5" Type="http://schemas.openxmlformats.org/officeDocument/2006/relationships/hyperlink" Target="https://linkedin.com/in/dmalexandre" TargetMode="External"/><Relationship Id="rId6" Type="http://schemas.openxmlformats.org/officeDocument/2006/relationships/hyperlink" Target="https://instagram.com/xtincell" TargetMode="External"/><Relationship Id="rId7" Type="http://schemas.openxmlformats.org/officeDocument/2006/relationships/hyperlink" Target="https://xtincell.com" TargetMode="External"/><Relationship Id="rId8" Type="http://schemas.openxmlformats.org/officeDocument/2006/relationships/hyperlink" Target="https://xtincell.pixieset.com"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2540571" y="1219200"/>
            <a:ext cx="7113600" cy="177800"/>
          </a:xfrm>
          <a:prstGeom prst="rect">
            <a:avLst/>
          </a:prstGeom>
          <a:noFill/>
        </p:spPr>
        <p:txBody>
          <a:bodyPr wrap="square" lIns="0" rIns="0" tIns="0" bIns="0">
            <a:spAutoFit/>
          </a:bodyPr>
          <a:lstStyle/>
          <a:p>
            <a:pPr algn="ctr">
              <a:lnSpc>
                <a:spcPct val="100000"/>
              </a:lnSpc>
            </a:pPr>
            <a:r>
              <a:rPr sz="1000" b="0" i="0" spc="300">
                <a:solidFill>
                  <a:srgbClr val="C4BDA9"/>
                </a:solidFill>
                <a:latin typeface="JetBrains Mono"/>
              </a:rPr>
              <a:t>VOL. 15</a:t>
            </a:r>
          </a:p>
        </p:txBody>
      </p:sp>
      <p:sp>
        <p:nvSpPr>
          <p:cNvPr id="7" name="TextBox 6"/>
          <p:cNvSpPr txBox="1"/>
          <p:nvPr/>
        </p:nvSpPr>
        <p:spPr>
          <a:xfrm>
            <a:off x="2540571" y="1473200"/>
            <a:ext cx="7113600" cy="177800"/>
          </a:xfrm>
          <a:prstGeom prst="rect">
            <a:avLst/>
          </a:prstGeom>
          <a:noFill/>
        </p:spPr>
        <p:txBody>
          <a:bodyPr wrap="square" lIns="0" rIns="0" tIns="0" bIns="0">
            <a:spAutoFit/>
          </a:bodyPr>
          <a:lstStyle/>
          <a:p>
            <a:pPr algn="ctr">
              <a:lnSpc>
                <a:spcPct val="100000"/>
              </a:lnSpc>
            </a:pPr>
            <a:r>
              <a:rPr sz="1000" b="1" i="0">
                <a:solidFill>
                  <a:srgbClr val="D96A2A"/>
                </a:solidFill>
                <a:latin typeface="JetBrains Mono"/>
              </a:rPr>
              <a:t>●  </a:t>
            </a:r>
            <a:r>
              <a:rPr sz="1000" b="1" i="0">
                <a:solidFill>
                  <a:srgbClr val="D96A2A"/>
                </a:solidFill>
                <a:latin typeface="JetBrains Mono"/>
              </a:rPr>
              <a:t>DISPONIBLE  ·  MANDAT 2026</a:t>
            </a:r>
          </a:p>
        </p:txBody>
      </p:sp>
      <p:sp>
        <p:nvSpPr>
          <p:cNvPr id="8" name="TextBox 7"/>
          <p:cNvSpPr txBox="1"/>
          <p:nvPr/>
        </p:nvSpPr>
        <p:spPr>
          <a:xfrm>
            <a:off x="2540571" y="1727200"/>
            <a:ext cx="7113600" cy="177800"/>
          </a:xfrm>
          <a:prstGeom prst="rect">
            <a:avLst/>
          </a:prstGeom>
          <a:noFill/>
        </p:spPr>
        <p:txBody>
          <a:bodyPr wrap="square" lIns="0" rIns="0" tIns="0" bIns="0">
            <a:spAutoFit/>
          </a:bodyPr>
          <a:lstStyle/>
          <a:p>
            <a:pPr algn="ctr">
              <a:lnSpc>
                <a:spcPct val="100000"/>
              </a:lnSpc>
            </a:pPr>
            <a:r>
              <a:rPr sz="1000" b="0" i="0" spc="300">
                <a:solidFill>
                  <a:srgbClr val="807868"/>
                </a:solidFill>
                <a:latin typeface="JetBrains Mono"/>
              </a:rPr>
              <a:t>FOLIO  ·  ÉDITION 2026</a:t>
            </a:r>
          </a:p>
        </p:txBody>
      </p:sp>
      <p:sp>
        <p:nvSpPr>
          <p:cNvPr id="9" name="TextBox 8"/>
          <p:cNvSpPr txBox="1"/>
          <p:nvPr/>
        </p:nvSpPr>
        <p:spPr>
          <a:xfrm>
            <a:off x="2540571" y="2184400"/>
            <a:ext cx="7113600" cy="228600"/>
          </a:xfrm>
          <a:prstGeom prst="rect">
            <a:avLst/>
          </a:prstGeom>
          <a:noFill/>
        </p:spPr>
        <p:txBody>
          <a:bodyPr wrap="square" lIns="0" rIns="0" tIns="0" bIns="0">
            <a:spAutoFit/>
          </a:bodyPr>
          <a:lstStyle/>
          <a:p>
            <a:pPr algn="ctr">
              <a:lnSpc>
                <a:spcPct val="100000"/>
              </a:lnSpc>
            </a:pPr>
            <a:r>
              <a:rPr sz="1400" b="0" i="1">
                <a:solidFill>
                  <a:srgbClr val="F4EEDF"/>
                </a:solidFill>
                <a:latin typeface="Instrument Serif"/>
              </a:rPr>
              <a:t>—   Alexandre Djengue   —</a:t>
            </a:r>
          </a:p>
        </p:txBody>
      </p:sp>
      <p:sp>
        <p:nvSpPr>
          <p:cNvPr id="10" name="TextBox 9"/>
          <p:cNvSpPr txBox="1"/>
          <p:nvPr/>
        </p:nvSpPr>
        <p:spPr>
          <a:xfrm>
            <a:off x="1270285" y="2667000"/>
            <a:ext cx="9654172" cy="1270000"/>
          </a:xfrm>
          <a:prstGeom prst="rect">
            <a:avLst/>
          </a:prstGeom>
          <a:noFill/>
        </p:spPr>
        <p:txBody>
          <a:bodyPr wrap="square" lIns="0" rIns="0" tIns="0" bIns="0">
            <a:spAutoFit/>
          </a:bodyPr>
          <a:lstStyle/>
          <a:p>
            <a:pPr algn="ctr">
              <a:lnSpc>
                <a:spcPct val="100000"/>
              </a:lnSpc>
            </a:pPr>
            <a:r>
              <a:rPr sz="11000" b="0" i="0" spc="600">
                <a:solidFill>
                  <a:srgbClr val="F4EEDF"/>
                </a:solidFill>
                <a:latin typeface="Instrument Serif"/>
              </a:rPr>
              <a:t>X T I N C E L L</a:t>
            </a:r>
          </a:p>
        </p:txBody>
      </p:sp>
      <p:sp>
        <p:nvSpPr>
          <p:cNvPr id="11" name="TextBox 10"/>
          <p:cNvSpPr txBox="1"/>
          <p:nvPr/>
        </p:nvSpPr>
        <p:spPr>
          <a:xfrm>
            <a:off x="2540571" y="4203700"/>
            <a:ext cx="7113600" cy="177800"/>
          </a:xfrm>
          <a:prstGeom prst="rect">
            <a:avLst/>
          </a:prstGeom>
          <a:noFill/>
        </p:spPr>
        <p:txBody>
          <a:bodyPr wrap="square" lIns="0" rIns="0" tIns="0" bIns="0">
            <a:spAutoFit/>
          </a:bodyPr>
          <a:lstStyle/>
          <a:p>
            <a:pPr algn="ctr">
              <a:lnSpc>
                <a:spcPct val="100000"/>
              </a:lnSpc>
            </a:pPr>
            <a:r>
              <a:rPr sz="900" b="0" i="0" spc="300">
                <a:solidFill>
                  <a:srgbClr val="F4EEDF"/>
                </a:solidFill>
                <a:latin typeface="JetBrains Mono"/>
              </a:rPr>
              <a:t>B R A N D   A R C H I T E C T</a:t>
            </a:r>
          </a:p>
        </p:txBody>
      </p:sp>
      <p:sp>
        <p:nvSpPr>
          <p:cNvPr id="12" name="TextBox 11"/>
          <p:cNvSpPr txBox="1"/>
          <p:nvPr/>
        </p:nvSpPr>
        <p:spPr>
          <a:xfrm>
            <a:off x="2540571" y="4394200"/>
            <a:ext cx="7113600" cy="177800"/>
          </a:xfrm>
          <a:prstGeom prst="rect">
            <a:avLst/>
          </a:prstGeom>
          <a:noFill/>
        </p:spPr>
        <p:txBody>
          <a:bodyPr wrap="square" lIns="0" rIns="0" tIns="0" bIns="0">
            <a:spAutoFit/>
          </a:bodyPr>
          <a:lstStyle/>
          <a:p>
            <a:pPr algn="ctr">
              <a:lnSpc>
                <a:spcPct val="100000"/>
              </a:lnSpc>
            </a:pPr>
            <a:r>
              <a:rPr sz="900" b="0" i="0" spc="300">
                <a:solidFill>
                  <a:srgbClr val="F4EEDF"/>
                </a:solidFill>
                <a:latin typeface="JetBrains Mono"/>
              </a:rPr>
              <a:t>S T O R Y T E L L I N G   C O N S U L T A N T</a:t>
            </a:r>
          </a:p>
        </p:txBody>
      </p:sp>
      <p:sp>
        <p:nvSpPr>
          <p:cNvPr id="13" name="TextBox 12"/>
          <p:cNvSpPr txBox="1"/>
          <p:nvPr/>
        </p:nvSpPr>
        <p:spPr>
          <a:xfrm>
            <a:off x="2540571" y="4584700"/>
            <a:ext cx="7113600" cy="177800"/>
          </a:xfrm>
          <a:prstGeom prst="rect">
            <a:avLst/>
          </a:prstGeom>
          <a:noFill/>
        </p:spPr>
        <p:txBody>
          <a:bodyPr wrap="square" lIns="0" rIns="0" tIns="0" bIns="0">
            <a:spAutoFit/>
          </a:bodyPr>
          <a:lstStyle/>
          <a:p>
            <a:pPr algn="ctr">
              <a:lnSpc>
                <a:spcPct val="100000"/>
              </a:lnSpc>
            </a:pPr>
            <a:r>
              <a:rPr sz="900" b="0" i="0" spc="300">
                <a:solidFill>
                  <a:srgbClr val="F4EEDF"/>
                </a:solidFill>
                <a:latin typeface="JetBrains Mono"/>
              </a:rPr>
              <a:t>T O O L S M I T H</a:t>
            </a:r>
          </a:p>
        </p:txBody>
      </p:sp>
      <p:sp>
        <p:nvSpPr>
          <p:cNvPr id="14" name="TextBox 13"/>
          <p:cNvSpPr txBox="1"/>
          <p:nvPr/>
        </p:nvSpPr>
        <p:spPr>
          <a:xfrm>
            <a:off x="2540571" y="5181600"/>
            <a:ext cx="7113600" cy="279400"/>
          </a:xfrm>
          <a:prstGeom prst="rect">
            <a:avLst/>
          </a:prstGeom>
          <a:noFill/>
        </p:spPr>
        <p:txBody>
          <a:bodyPr wrap="square" lIns="0" rIns="0" tIns="0" bIns="0">
            <a:spAutoFit/>
          </a:bodyPr>
          <a:lstStyle/>
          <a:p>
            <a:pPr algn="ctr">
              <a:lnSpc>
                <a:spcPct val="100000"/>
              </a:lnSpc>
            </a:pPr>
            <a:r>
              <a:rPr sz="1800" b="0" i="1">
                <a:solidFill>
                  <a:srgbClr val="C4BDA9"/>
                </a:solidFill>
                <a:latin typeface="Instrument Serif"/>
              </a:rPr>
              <a:t>Built with systems, not just art.</a:t>
            </a:r>
          </a:p>
        </p:txBody>
      </p:sp>
      <p:sp>
        <p:nvSpPr>
          <p:cNvPr id="15" name="TextBox 14"/>
          <p:cNvSpPr txBox="1"/>
          <p:nvPr/>
        </p:nvSpPr>
        <p:spPr>
          <a:xfrm>
            <a:off x="508114" y="6400800"/>
            <a:ext cx="2540571" cy="152400"/>
          </a:xfrm>
          <a:prstGeom prst="rect">
            <a:avLst/>
          </a:prstGeom>
          <a:noFill/>
        </p:spPr>
        <p:txBody>
          <a:bodyPr wrap="square" lIns="0" rIns="0" tIns="0" bIns="0">
            <a:spAutoFit/>
          </a:bodyPr>
          <a:lstStyle/>
          <a:p>
            <a:pPr algn="l">
              <a:lnSpc>
                <a:spcPct val="100000"/>
              </a:lnSpc>
            </a:pPr>
            <a:r>
              <a:rPr sz="800" b="0" i="1">
                <a:solidFill>
                  <a:srgbClr val="807868"/>
                </a:solidFill>
                <a:latin typeface="JetBrains Mono"/>
              </a:rPr>
              <a:t>xtincell.com</a:t>
            </a:r>
          </a:p>
        </p:txBody>
      </p:sp>
      <p:sp>
        <p:nvSpPr>
          <p:cNvPr id="16" name="TextBox 15"/>
          <p:cNvSpPr txBox="1"/>
          <p:nvPr/>
        </p:nvSpPr>
        <p:spPr>
          <a:xfrm>
            <a:off x="9146057" y="6400800"/>
            <a:ext cx="2540571" cy="1524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 01 / 19</a:t>
            </a:r>
          </a:p>
        </p:txBody>
      </p:sp>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ECE6D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1A1814"/>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C0B8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7621714"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P·01  ·  LA STRATÉGIE</a:t>
            </a:r>
          </a:p>
        </p:txBody>
      </p:sp>
      <p:sp>
        <p:nvSpPr>
          <p:cNvPr id="7" name="TextBox 6"/>
          <p:cNvSpPr txBox="1"/>
          <p:nvPr/>
        </p:nvSpPr>
        <p:spPr>
          <a:xfrm>
            <a:off x="508114" y="1143000"/>
            <a:ext cx="8892000" cy="635000"/>
          </a:xfrm>
          <a:prstGeom prst="rect">
            <a:avLst/>
          </a:prstGeom>
          <a:noFill/>
        </p:spPr>
        <p:txBody>
          <a:bodyPr wrap="square" lIns="0" rIns="0" tIns="0" bIns="0">
            <a:spAutoFit/>
          </a:bodyPr>
          <a:lstStyle/>
          <a:p>
            <a:pPr algn="l">
              <a:lnSpc>
                <a:spcPct val="100000"/>
              </a:lnSpc>
            </a:pPr>
            <a:r>
              <a:rPr sz="4200" b="0" i="0">
                <a:solidFill>
                  <a:srgbClr val="1A1814"/>
                </a:solidFill>
                <a:latin typeface="Instrument Serif"/>
              </a:rPr>
              <a:t>Motion19</a:t>
            </a:r>
          </a:p>
        </p:txBody>
      </p:sp>
      <p:sp>
        <p:nvSpPr>
          <p:cNvPr id="8" name="TextBox 7"/>
          <p:cNvSpPr txBox="1"/>
          <p:nvPr/>
        </p:nvSpPr>
        <p:spPr>
          <a:xfrm>
            <a:off x="508114" y="1993900"/>
            <a:ext cx="10162286" cy="2286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MISSION PHARE UPGRADERS  ·  2019 — 2022  ·  DOUALA</a:t>
            </a:r>
          </a:p>
        </p:txBody>
      </p:sp>
      <p:sp>
        <p:nvSpPr>
          <p:cNvPr id="9" name="TextBox 8"/>
          <p:cNvSpPr txBox="1"/>
          <p:nvPr/>
        </p:nvSpPr>
        <p:spPr>
          <a:xfrm>
            <a:off x="508114" y="2616200"/>
            <a:ext cx="1270285" cy="177800"/>
          </a:xfrm>
          <a:prstGeom prst="rect">
            <a:avLst/>
          </a:prstGeom>
          <a:noFill/>
        </p:spPr>
        <p:txBody>
          <a:bodyPr wrap="square" lIns="0" rIns="0" tIns="0" bIns="0">
            <a:spAutoFit/>
          </a:bodyPr>
          <a:lstStyle/>
          <a:p>
            <a:pPr algn="l">
              <a:lnSpc>
                <a:spcPct val="100000"/>
              </a:lnSpc>
            </a:pPr>
            <a:r>
              <a:rPr sz="900" b="1" i="0" spc="300">
                <a:solidFill>
                  <a:srgbClr val="D96A2A"/>
                </a:solidFill>
                <a:latin typeface="JetBrains Mono"/>
              </a:rPr>
              <a:t>RÔLE</a:t>
            </a:r>
          </a:p>
        </p:txBody>
      </p:sp>
      <p:sp>
        <p:nvSpPr>
          <p:cNvPr id="10" name="TextBox 9"/>
          <p:cNvSpPr txBox="1"/>
          <p:nvPr/>
        </p:nvSpPr>
        <p:spPr>
          <a:xfrm>
            <a:off x="508114" y="2819400"/>
            <a:ext cx="10162286" cy="228600"/>
          </a:xfrm>
          <a:prstGeom prst="rect">
            <a:avLst/>
          </a:prstGeom>
          <a:noFill/>
        </p:spPr>
        <p:txBody>
          <a:bodyPr wrap="square" lIns="0" rIns="0" tIns="0" bIns="0">
            <a:spAutoFit/>
          </a:bodyPr>
          <a:lstStyle/>
          <a:p>
            <a:pPr algn="l">
              <a:lnSpc>
                <a:spcPct val="140000"/>
              </a:lnSpc>
            </a:pPr>
            <a:r>
              <a:rPr sz="1100" b="0" i="0">
                <a:solidFill>
                  <a:srgbClr val="3A3530"/>
                </a:solidFill>
                <a:latin typeface="Space Grotesk"/>
              </a:rPr>
              <a:t>Chef de projet · Directeur marketing · Marque créée de A à Z par UPgraders sur 30 mois.</a:t>
            </a:r>
          </a:p>
        </p:txBody>
      </p:sp>
      <p:sp>
        <p:nvSpPr>
          <p:cNvPr id="11" name="TextBox 10"/>
          <p:cNvSpPr txBox="1"/>
          <p:nvPr/>
        </p:nvSpPr>
        <p:spPr>
          <a:xfrm>
            <a:off x="508114" y="3314700"/>
            <a:ext cx="1651371" cy="177800"/>
          </a:xfrm>
          <a:prstGeom prst="rect">
            <a:avLst/>
          </a:prstGeom>
          <a:noFill/>
        </p:spPr>
        <p:txBody>
          <a:bodyPr wrap="square" lIns="0" rIns="0" tIns="0" bIns="0">
            <a:spAutoFit/>
          </a:bodyPr>
          <a:lstStyle/>
          <a:p>
            <a:pPr algn="l">
              <a:lnSpc>
                <a:spcPct val="100000"/>
              </a:lnSpc>
            </a:pPr>
            <a:r>
              <a:rPr sz="900" b="1" i="0" spc="300">
                <a:solidFill>
                  <a:srgbClr val="D96A2A"/>
                </a:solidFill>
                <a:latin typeface="JetBrains Mono"/>
              </a:rPr>
              <a:t>INTERVENTION</a:t>
            </a:r>
          </a:p>
        </p:txBody>
      </p:sp>
      <p:sp>
        <p:nvSpPr>
          <p:cNvPr id="12" name="TextBox 11"/>
          <p:cNvSpPr txBox="1"/>
          <p:nvPr/>
        </p:nvSpPr>
        <p:spPr>
          <a:xfrm>
            <a:off x="508114" y="3568700"/>
            <a:ext cx="7621714" cy="177800"/>
          </a:xfrm>
          <a:prstGeom prst="rect">
            <a:avLst/>
          </a:prstGeom>
          <a:noFill/>
        </p:spPr>
        <p:txBody>
          <a:bodyPr wrap="square" lIns="0" rIns="0" tIns="0" bIns="0">
            <a:spAutoFit/>
          </a:bodyPr>
          <a:lstStyle/>
          <a:p>
            <a:pPr algn="l">
              <a:lnSpc>
                <a:spcPct val="150000"/>
              </a:lnSpc>
            </a:pPr>
            <a:r>
              <a:rPr sz="1000" b="0" i="0">
                <a:solidFill>
                  <a:srgbClr val="3A3530"/>
                </a:solidFill>
                <a:latin typeface="Space Grotesk"/>
              </a:rPr>
              <a:t>Architecture complète d'un système de vente B2C en Afrique Centrale dans l'équipement audiovisuel.</a:t>
            </a:r>
          </a:p>
        </p:txBody>
      </p:sp>
      <p:sp>
        <p:nvSpPr>
          <p:cNvPr id="13" name="TextBox 12"/>
          <p:cNvSpPr txBox="1"/>
          <p:nvPr/>
        </p:nvSpPr>
        <p:spPr>
          <a:xfrm>
            <a:off x="508114" y="3746500"/>
            <a:ext cx="7621714" cy="177800"/>
          </a:xfrm>
          <a:prstGeom prst="rect">
            <a:avLst/>
          </a:prstGeom>
          <a:noFill/>
        </p:spPr>
        <p:txBody>
          <a:bodyPr wrap="square" lIns="0" rIns="0" tIns="0" bIns="0">
            <a:spAutoFit/>
          </a:bodyPr>
          <a:lstStyle/>
          <a:p>
            <a:pPr algn="l">
              <a:lnSpc>
                <a:spcPct val="150000"/>
              </a:lnSpc>
            </a:pPr>
            <a:r>
              <a:rPr sz="1000" b="0" i="0">
                <a:solidFill>
                  <a:srgbClr val="3A3530"/>
                </a:solidFill>
                <a:latin typeface="Space Grotesk"/>
              </a:rPr>
              <a:t/>
            </a:r>
          </a:p>
        </p:txBody>
      </p:sp>
      <p:sp>
        <p:nvSpPr>
          <p:cNvPr id="14" name="TextBox 13"/>
          <p:cNvSpPr txBox="1"/>
          <p:nvPr/>
        </p:nvSpPr>
        <p:spPr>
          <a:xfrm>
            <a:off x="508114" y="3924300"/>
            <a:ext cx="7621714" cy="177800"/>
          </a:xfrm>
          <a:prstGeom prst="rect">
            <a:avLst/>
          </a:prstGeom>
          <a:noFill/>
        </p:spPr>
        <p:txBody>
          <a:bodyPr wrap="square" lIns="0" rIns="0" tIns="0" bIns="0">
            <a:spAutoFit/>
          </a:bodyPr>
          <a:lstStyle/>
          <a:p>
            <a:pPr algn="l">
              <a:lnSpc>
                <a:spcPct val="150000"/>
              </a:lnSpc>
            </a:pPr>
            <a:r>
              <a:rPr sz="1000" b="0" i="0">
                <a:solidFill>
                  <a:srgbClr val="3A3530"/>
                </a:solidFill>
                <a:latin typeface="Space Grotesk"/>
              </a:rPr>
              <a:t>·  Système de vente Shopify × Quanta Hive (équipe dev externe)</a:t>
            </a:r>
          </a:p>
        </p:txBody>
      </p:sp>
      <p:sp>
        <p:nvSpPr>
          <p:cNvPr id="15" name="TextBox 14"/>
          <p:cNvSpPr txBox="1"/>
          <p:nvPr/>
        </p:nvSpPr>
        <p:spPr>
          <a:xfrm>
            <a:off x="508114" y="4102100"/>
            <a:ext cx="7621714" cy="177800"/>
          </a:xfrm>
          <a:prstGeom prst="rect">
            <a:avLst/>
          </a:prstGeom>
          <a:noFill/>
        </p:spPr>
        <p:txBody>
          <a:bodyPr wrap="square" lIns="0" rIns="0" tIns="0" bIns="0">
            <a:spAutoFit/>
          </a:bodyPr>
          <a:lstStyle/>
          <a:p>
            <a:pPr algn="l">
              <a:lnSpc>
                <a:spcPct val="150000"/>
              </a:lnSpc>
            </a:pPr>
            <a:r>
              <a:rPr sz="1000" b="0" i="0">
                <a:solidFill>
                  <a:srgbClr val="3A3530"/>
                </a:solidFill>
                <a:latin typeface="Space Grotesk"/>
              </a:rPr>
              <a:t>·  Construction de l'équipe interne — 7 personnes opérationnelles</a:t>
            </a:r>
          </a:p>
        </p:txBody>
      </p:sp>
      <p:sp>
        <p:nvSpPr>
          <p:cNvPr id="16" name="TextBox 15"/>
          <p:cNvSpPr txBox="1"/>
          <p:nvPr/>
        </p:nvSpPr>
        <p:spPr>
          <a:xfrm>
            <a:off x="508114" y="4279900"/>
            <a:ext cx="7621714" cy="177800"/>
          </a:xfrm>
          <a:prstGeom prst="rect">
            <a:avLst/>
          </a:prstGeom>
          <a:noFill/>
        </p:spPr>
        <p:txBody>
          <a:bodyPr wrap="square" lIns="0" rIns="0" tIns="0" bIns="0">
            <a:spAutoFit/>
          </a:bodyPr>
          <a:lstStyle/>
          <a:p>
            <a:pPr algn="l">
              <a:lnSpc>
                <a:spcPct val="150000"/>
              </a:lnSpc>
            </a:pPr>
            <a:r>
              <a:rPr sz="1000" b="0" i="0">
                <a:solidFill>
                  <a:srgbClr val="3A3530"/>
                </a:solidFill>
                <a:latin typeface="Space Grotesk"/>
              </a:rPr>
              <a:t>·  Programme communautaire « Aventurier » (#feelfreetocreate · #RangerOfTheWeek)</a:t>
            </a:r>
          </a:p>
        </p:txBody>
      </p:sp>
      <p:sp>
        <p:nvSpPr>
          <p:cNvPr id="17" name="TextBox 16"/>
          <p:cNvSpPr txBox="1"/>
          <p:nvPr/>
        </p:nvSpPr>
        <p:spPr>
          <a:xfrm>
            <a:off x="508114" y="4457700"/>
            <a:ext cx="7621714" cy="177800"/>
          </a:xfrm>
          <a:prstGeom prst="rect">
            <a:avLst/>
          </a:prstGeom>
          <a:noFill/>
        </p:spPr>
        <p:txBody>
          <a:bodyPr wrap="square" lIns="0" rIns="0" tIns="0" bIns="0">
            <a:spAutoFit/>
          </a:bodyPr>
          <a:lstStyle/>
          <a:p>
            <a:pPr algn="l">
              <a:lnSpc>
                <a:spcPct val="150000"/>
              </a:lnSpc>
            </a:pPr>
            <a:r>
              <a:rPr sz="1000" b="0" i="0">
                <a:solidFill>
                  <a:srgbClr val="3A3530"/>
                </a:solidFill>
                <a:latin typeface="Space Grotesk"/>
              </a:rPr>
              <a:t>·  Identité visuelle, contenus, social media, brand ops</a:t>
            </a:r>
          </a:p>
        </p:txBody>
      </p:sp>
      <p:sp>
        <p:nvSpPr>
          <p:cNvPr id="18" name="TextBox 17"/>
          <p:cNvSpPr txBox="1"/>
          <p:nvPr/>
        </p:nvSpPr>
        <p:spPr>
          <a:xfrm>
            <a:off x="508114" y="4635500"/>
            <a:ext cx="7621714" cy="177800"/>
          </a:xfrm>
          <a:prstGeom prst="rect">
            <a:avLst/>
          </a:prstGeom>
          <a:noFill/>
        </p:spPr>
        <p:txBody>
          <a:bodyPr wrap="square" lIns="0" rIns="0" tIns="0" bIns="0">
            <a:spAutoFit/>
          </a:bodyPr>
          <a:lstStyle/>
          <a:p>
            <a:pPr algn="l">
              <a:lnSpc>
                <a:spcPct val="150000"/>
              </a:lnSpc>
            </a:pPr>
            <a:r>
              <a:rPr sz="1000" b="0" i="0">
                <a:solidFill>
                  <a:srgbClr val="3A3530"/>
                </a:solidFill>
                <a:latin typeface="Space Grotesk"/>
              </a:rPr>
              <a:t/>
            </a:r>
          </a:p>
        </p:txBody>
      </p:sp>
      <p:sp>
        <p:nvSpPr>
          <p:cNvPr id="19" name="TextBox 18"/>
          <p:cNvSpPr txBox="1"/>
          <p:nvPr/>
        </p:nvSpPr>
        <p:spPr>
          <a:xfrm>
            <a:off x="508114" y="4813300"/>
            <a:ext cx="7621714" cy="177800"/>
          </a:xfrm>
          <a:prstGeom prst="rect">
            <a:avLst/>
          </a:prstGeom>
          <a:noFill/>
        </p:spPr>
        <p:txBody>
          <a:bodyPr wrap="square" lIns="0" rIns="0" tIns="0" bIns="0">
            <a:spAutoFit/>
          </a:bodyPr>
          <a:lstStyle/>
          <a:p>
            <a:pPr algn="l">
              <a:lnSpc>
                <a:spcPct val="150000"/>
              </a:lnSpc>
            </a:pPr>
            <a:r>
              <a:rPr sz="1000" b="0" i="0">
                <a:solidFill>
                  <a:srgbClr val="3A3530"/>
                </a:solidFill>
                <a:latin typeface="Space Grotesk"/>
              </a:rPr>
              <a:t>Positionnement abouti : leader du matériel audiovisuel en Afrique Centrale.</a:t>
            </a:r>
          </a:p>
        </p:txBody>
      </p:sp>
      <p:sp>
        <p:nvSpPr>
          <p:cNvPr id="20" name="TextBox 19"/>
          <p:cNvSpPr txBox="1"/>
          <p:nvPr/>
        </p:nvSpPr>
        <p:spPr>
          <a:xfrm>
            <a:off x="508114" y="5918200"/>
            <a:ext cx="8892000" cy="177800"/>
          </a:xfrm>
          <a:prstGeom prst="rect">
            <a:avLst/>
          </a:prstGeom>
          <a:noFill/>
        </p:spPr>
        <p:txBody>
          <a:bodyPr wrap="square" lIns="0" rIns="0" tIns="0" bIns="0">
            <a:spAutoFit/>
          </a:bodyPr>
          <a:lstStyle/>
          <a:p>
            <a:pPr algn="l">
              <a:lnSpc>
                <a:spcPct val="100000"/>
              </a:lnSpc>
            </a:pPr>
            <a:r>
              <a:rPr sz="900" b="0" i="1" spc="100">
                <a:solidFill>
                  <a:srgbClr val="807868"/>
                </a:solidFill>
                <a:latin typeface="Space Grotesk"/>
              </a:rPr>
              <a:t>Brand build   ·   Go-to-market   ·   E-commerce   ·   Community   ·   DTC</a:t>
            </a:r>
          </a:p>
        </p:txBody>
      </p:sp>
      <p:sp>
        <p:nvSpPr>
          <p:cNvPr id="21" name="TextBox 20"/>
          <p:cNvSpPr txBox="1"/>
          <p:nvPr/>
        </p:nvSpPr>
        <p:spPr>
          <a:xfrm>
            <a:off x="8892000" y="3670300"/>
            <a:ext cx="2794628" cy="152400"/>
          </a:xfrm>
          <a:prstGeom prst="rect">
            <a:avLst/>
          </a:prstGeom>
          <a:noFill/>
        </p:spPr>
        <p:txBody>
          <a:bodyPr wrap="square" lIns="0" rIns="0" tIns="0" bIns="0">
            <a:spAutoFit/>
          </a:bodyPr>
          <a:lstStyle/>
          <a:p>
            <a:pPr algn="l">
              <a:lnSpc>
                <a:spcPct val="100000"/>
              </a:lnSpc>
            </a:pPr>
            <a:r>
              <a:rPr sz="800" b="1" i="0" spc="300">
                <a:solidFill>
                  <a:srgbClr val="D96A2A"/>
                </a:solidFill>
                <a:latin typeface="JetBrains Mono"/>
              </a:rPr>
              <a:t>APERÇU  —  MOTION19</a:t>
            </a:r>
          </a:p>
        </p:txBody>
      </p:sp>
      <p:sp>
        <p:nvSpPr>
          <p:cNvPr id="22" name="Rectangle 21"/>
          <p:cNvSpPr/>
          <p:nvPr/>
        </p:nvSpPr>
        <p:spPr>
          <a:xfrm>
            <a:off x="8892000" y="4000500"/>
            <a:ext cx="2794628" cy="1841500"/>
          </a:xfrm>
          <a:prstGeom prst="rect">
            <a:avLst/>
          </a:prstGeom>
          <a:solidFill>
            <a:srgbClr val="16131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3" name="Picture 22" descr="07-motion19-historique-01.jpg"/>
          <p:cNvPicPr>
            <a:picLocks noChangeAspect="1"/>
          </p:cNvPicPr>
          <p:nvPr/>
        </p:nvPicPr>
        <p:blipFill>
          <a:blip r:embed="rId2"/>
          <a:stretch>
            <a:fillRect/>
          </a:stretch>
        </p:blipFill>
        <p:spPr>
          <a:xfrm>
            <a:off x="9566072" y="4000500"/>
            <a:ext cx="1446484" cy="1841500"/>
          </a:xfrm>
          <a:prstGeom prst="rect">
            <a:avLst/>
          </a:prstGeom>
        </p:spPr>
      </p:pic>
      <p:sp>
        <p:nvSpPr>
          <p:cNvPr id="24" name="TextBox 23"/>
          <p:cNvSpPr txBox="1"/>
          <p:nvPr/>
        </p:nvSpPr>
        <p:spPr>
          <a:xfrm>
            <a:off x="8892000" y="5892800"/>
            <a:ext cx="2794628" cy="152400"/>
          </a:xfrm>
          <a:prstGeom prst="rect">
            <a:avLst/>
          </a:prstGeom>
          <a:noFill/>
        </p:spPr>
        <p:txBody>
          <a:bodyPr wrap="square" lIns="0" rIns="0" tIns="0" bIns="0">
            <a:spAutoFit/>
          </a:bodyPr>
          <a:lstStyle/>
          <a:p>
            <a:pPr algn="l">
              <a:lnSpc>
                <a:spcPct val="100000"/>
              </a:lnSpc>
            </a:pPr>
            <a:r>
              <a:rPr sz="700" b="0" i="1">
                <a:solidFill>
                  <a:srgbClr val="807868"/>
                </a:solidFill>
                <a:latin typeface="Instrument Serif"/>
              </a:rPr>
              <a:t>Aperçu  ·  voir annexe pour la planche complète.</a:t>
            </a:r>
          </a:p>
        </p:txBody>
      </p:sp>
      <p:sp>
        <p:nvSpPr>
          <p:cNvPr id="25" name="TextBox 24"/>
          <p:cNvSpPr txBox="1"/>
          <p:nvPr/>
        </p:nvSpPr>
        <p:spPr>
          <a:xfrm>
            <a:off x="508114" y="6400800"/>
            <a:ext cx="2540571" cy="152400"/>
          </a:xfrm>
          <a:prstGeom prst="rect">
            <a:avLst/>
          </a:prstGeom>
          <a:noFill/>
        </p:spPr>
        <p:txBody>
          <a:bodyPr wrap="square" lIns="0" rIns="0" tIns="0" bIns="0">
            <a:spAutoFit/>
          </a:bodyPr>
          <a:lstStyle/>
          <a:p>
            <a:pPr algn="l">
              <a:lnSpc>
                <a:spcPct val="100000"/>
              </a:lnSpc>
            </a:pPr>
            <a:r>
              <a:rPr sz="800" b="0" i="1">
                <a:solidFill>
                  <a:srgbClr val="807868"/>
                </a:solidFill>
                <a:latin typeface="JetBrains Mono"/>
              </a:rPr>
              <a:t>xtincell.com</a:t>
            </a:r>
          </a:p>
        </p:txBody>
      </p:sp>
      <p:sp>
        <p:nvSpPr>
          <p:cNvPr id="26" name="TextBox 25"/>
          <p:cNvSpPr txBox="1"/>
          <p:nvPr/>
        </p:nvSpPr>
        <p:spPr>
          <a:xfrm>
            <a:off x="9146057" y="6400800"/>
            <a:ext cx="2540571" cy="1524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 10 / 19</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7621714"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P·02  ·  DIRECTION CRÉATIVE &amp; ARTISTIQUE</a:t>
            </a:r>
          </a:p>
        </p:txBody>
      </p:sp>
      <p:sp>
        <p:nvSpPr>
          <p:cNvPr id="7" name="TextBox 6"/>
          <p:cNvSpPr txBox="1"/>
          <p:nvPr/>
        </p:nvSpPr>
        <p:spPr>
          <a:xfrm>
            <a:off x="508114" y="1143000"/>
            <a:ext cx="8892000" cy="635000"/>
          </a:xfrm>
          <a:prstGeom prst="rect">
            <a:avLst/>
          </a:prstGeom>
          <a:noFill/>
        </p:spPr>
        <p:txBody>
          <a:bodyPr wrap="square" lIns="0" rIns="0" tIns="0" bIns="0">
            <a:spAutoFit/>
          </a:bodyPr>
          <a:lstStyle/>
          <a:p>
            <a:pPr algn="l">
              <a:lnSpc>
                <a:spcPct val="100000"/>
              </a:lnSpc>
            </a:pPr>
            <a:r>
              <a:rPr sz="4200" b="0" i="0">
                <a:solidFill>
                  <a:srgbClr val="F4EEDF"/>
                </a:solidFill>
                <a:latin typeface="Instrument Serif"/>
              </a:rPr>
              <a:t>Universal Music Africa</a:t>
            </a:r>
          </a:p>
        </p:txBody>
      </p:sp>
      <p:sp>
        <p:nvSpPr>
          <p:cNvPr id="8" name="TextBox 7"/>
          <p:cNvSpPr txBox="1"/>
          <p:nvPr/>
        </p:nvSpPr>
        <p:spPr>
          <a:xfrm>
            <a:off x="508114" y="1993900"/>
            <a:ext cx="10162286" cy="2286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2018 — 2022  ·  PHOTOGRAPHE PRINCIPAL &amp; DA  ·  VIA IMPERIAL (ESTHER NAAH)</a:t>
            </a:r>
          </a:p>
        </p:txBody>
      </p:sp>
      <p:sp>
        <p:nvSpPr>
          <p:cNvPr id="9" name="TextBox 8"/>
          <p:cNvSpPr txBox="1"/>
          <p:nvPr/>
        </p:nvSpPr>
        <p:spPr>
          <a:xfrm>
            <a:off x="508114" y="2616200"/>
            <a:ext cx="1270285" cy="177800"/>
          </a:xfrm>
          <a:prstGeom prst="rect">
            <a:avLst/>
          </a:prstGeom>
          <a:noFill/>
        </p:spPr>
        <p:txBody>
          <a:bodyPr wrap="square" lIns="0" rIns="0" tIns="0" bIns="0">
            <a:spAutoFit/>
          </a:bodyPr>
          <a:lstStyle/>
          <a:p>
            <a:pPr algn="l">
              <a:lnSpc>
                <a:spcPct val="100000"/>
              </a:lnSpc>
            </a:pPr>
            <a:r>
              <a:rPr sz="900" b="1" i="0" spc="300">
                <a:solidFill>
                  <a:srgbClr val="D96A2A"/>
                </a:solidFill>
                <a:latin typeface="JetBrains Mono"/>
              </a:rPr>
              <a:t>RÔLE</a:t>
            </a:r>
          </a:p>
        </p:txBody>
      </p:sp>
      <p:sp>
        <p:nvSpPr>
          <p:cNvPr id="10" name="TextBox 9"/>
          <p:cNvSpPr txBox="1"/>
          <p:nvPr/>
        </p:nvSpPr>
        <p:spPr>
          <a:xfrm>
            <a:off x="508114" y="2819400"/>
            <a:ext cx="10162286" cy="228600"/>
          </a:xfrm>
          <a:prstGeom prst="rect">
            <a:avLst/>
          </a:prstGeom>
          <a:noFill/>
        </p:spPr>
        <p:txBody>
          <a:bodyPr wrap="square" lIns="0" rIns="0" tIns="0" bIns="0">
            <a:spAutoFit/>
          </a:bodyPr>
          <a:lstStyle/>
          <a:p>
            <a:pPr algn="l">
              <a:lnSpc>
                <a:spcPct val="140000"/>
              </a:lnSpc>
            </a:pPr>
            <a:r>
              <a:rPr sz="1100" b="0" i="0">
                <a:solidFill>
                  <a:srgbClr val="C4BDA9"/>
                </a:solidFill>
                <a:latin typeface="Space Grotesk"/>
              </a:rPr>
              <a:t>Direction artistique et portrait pour le catalogue UMA Cameroun.</a:t>
            </a:r>
          </a:p>
        </p:txBody>
      </p:sp>
      <p:sp>
        <p:nvSpPr>
          <p:cNvPr id="11" name="TextBox 10"/>
          <p:cNvSpPr txBox="1"/>
          <p:nvPr/>
        </p:nvSpPr>
        <p:spPr>
          <a:xfrm>
            <a:off x="508114" y="3314700"/>
            <a:ext cx="1651371" cy="177800"/>
          </a:xfrm>
          <a:prstGeom prst="rect">
            <a:avLst/>
          </a:prstGeom>
          <a:noFill/>
        </p:spPr>
        <p:txBody>
          <a:bodyPr wrap="square" lIns="0" rIns="0" tIns="0" bIns="0">
            <a:spAutoFit/>
          </a:bodyPr>
          <a:lstStyle/>
          <a:p>
            <a:pPr algn="l">
              <a:lnSpc>
                <a:spcPct val="100000"/>
              </a:lnSpc>
            </a:pPr>
            <a:r>
              <a:rPr sz="900" b="1" i="0" spc="300">
                <a:solidFill>
                  <a:srgbClr val="D96A2A"/>
                </a:solidFill>
                <a:latin typeface="JetBrains Mono"/>
              </a:rPr>
              <a:t>INTERVENTION</a:t>
            </a:r>
          </a:p>
        </p:txBody>
      </p:sp>
      <p:sp>
        <p:nvSpPr>
          <p:cNvPr id="12" name="TextBox 11"/>
          <p:cNvSpPr txBox="1"/>
          <p:nvPr/>
        </p:nvSpPr>
        <p:spPr>
          <a:xfrm>
            <a:off x="508114" y="35687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Mission via l'agence de talents Imperial dirigée par Esther Naah, sur le catalogue UMA Cameroun.</a:t>
            </a:r>
          </a:p>
        </p:txBody>
      </p:sp>
      <p:sp>
        <p:nvSpPr>
          <p:cNvPr id="13" name="TextBox 12"/>
          <p:cNvSpPr txBox="1"/>
          <p:nvPr/>
        </p:nvSpPr>
        <p:spPr>
          <a:xfrm>
            <a:off x="508114" y="37465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
            </a:r>
          </a:p>
        </p:txBody>
      </p:sp>
      <p:sp>
        <p:nvSpPr>
          <p:cNvPr id="14" name="TextBox 13"/>
          <p:cNvSpPr txBox="1"/>
          <p:nvPr/>
        </p:nvSpPr>
        <p:spPr>
          <a:xfrm>
            <a:off x="508114" y="39243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  Locko  ·  Mimie  ·  Charlotte Dipanda  ·  Singuila  ·  Cysoul</a:t>
            </a:r>
          </a:p>
        </p:txBody>
      </p:sp>
      <p:sp>
        <p:nvSpPr>
          <p:cNvPr id="15" name="TextBox 14"/>
          <p:cNvSpPr txBox="1"/>
          <p:nvPr/>
        </p:nvSpPr>
        <p:spPr>
          <a:xfrm>
            <a:off x="508114" y="41021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  Covers, campagnes de sortie, contenus de promotion, contenus tournée</a:t>
            </a:r>
          </a:p>
        </p:txBody>
      </p:sp>
      <p:sp>
        <p:nvSpPr>
          <p:cNvPr id="16" name="TextBox 15"/>
          <p:cNvSpPr txBox="1"/>
          <p:nvPr/>
        </p:nvSpPr>
        <p:spPr>
          <a:xfrm>
            <a:off x="508114" y="42799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
            </a:r>
          </a:p>
        </p:txBody>
      </p:sp>
      <p:sp>
        <p:nvSpPr>
          <p:cNvPr id="17" name="TextBox 16"/>
          <p:cNvSpPr txBox="1"/>
          <p:nvPr/>
        </p:nvSpPr>
        <p:spPr>
          <a:xfrm>
            <a:off x="508114" y="44577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Objectif éditorial : standardiser une iconographie exportable hors du Cameroun.</a:t>
            </a:r>
          </a:p>
        </p:txBody>
      </p:sp>
      <p:sp>
        <p:nvSpPr>
          <p:cNvPr id="18" name="TextBox 17"/>
          <p:cNvSpPr txBox="1"/>
          <p:nvPr/>
        </p:nvSpPr>
        <p:spPr>
          <a:xfrm>
            <a:off x="508114" y="46355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Travail de fond sur la cohérence visuelle inter-artistes du roster.</a:t>
            </a:r>
          </a:p>
        </p:txBody>
      </p:sp>
      <p:sp>
        <p:nvSpPr>
          <p:cNvPr id="19" name="TextBox 18"/>
          <p:cNvSpPr txBox="1"/>
          <p:nvPr/>
        </p:nvSpPr>
        <p:spPr>
          <a:xfrm>
            <a:off x="508114" y="5918200"/>
            <a:ext cx="8892000" cy="177800"/>
          </a:xfrm>
          <a:prstGeom prst="rect">
            <a:avLst/>
          </a:prstGeom>
          <a:noFill/>
        </p:spPr>
        <p:txBody>
          <a:bodyPr wrap="square" lIns="0" rIns="0" tIns="0" bIns="0">
            <a:spAutoFit/>
          </a:bodyPr>
          <a:lstStyle/>
          <a:p>
            <a:pPr algn="l">
              <a:lnSpc>
                <a:spcPct val="100000"/>
              </a:lnSpc>
            </a:pPr>
            <a:r>
              <a:rPr sz="900" b="0" i="1" spc="100">
                <a:solidFill>
                  <a:srgbClr val="807868"/>
                </a:solidFill>
                <a:latin typeface="Space Grotesk"/>
              </a:rPr>
              <a:t>Locko   ·   Mimie   ·   Charlotte Dipanda   ·   Singuila   ·   Cysoul   ·   Music DA</a:t>
            </a:r>
          </a:p>
        </p:txBody>
      </p:sp>
      <p:sp>
        <p:nvSpPr>
          <p:cNvPr id="20" name="TextBox 19"/>
          <p:cNvSpPr txBox="1"/>
          <p:nvPr/>
        </p:nvSpPr>
        <p:spPr>
          <a:xfrm>
            <a:off x="8892000" y="3670300"/>
            <a:ext cx="2794628" cy="152400"/>
          </a:xfrm>
          <a:prstGeom prst="rect">
            <a:avLst/>
          </a:prstGeom>
          <a:noFill/>
        </p:spPr>
        <p:txBody>
          <a:bodyPr wrap="square" lIns="0" rIns="0" tIns="0" bIns="0">
            <a:spAutoFit/>
          </a:bodyPr>
          <a:lstStyle/>
          <a:p>
            <a:pPr algn="l">
              <a:lnSpc>
                <a:spcPct val="100000"/>
              </a:lnSpc>
            </a:pPr>
            <a:r>
              <a:rPr sz="800" b="1" i="0" spc="300">
                <a:solidFill>
                  <a:srgbClr val="D96A2A"/>
                </a:solidFill>
                <a:latin typeface="JetBrains Mono"/>
              </a:rPr>
              <a:t>APERÇU  —  ROSTER UMA</a:t>
            </a:r>
          </a:p>
        </p:txBody>
      </p:sp>
      <p:sp>
        <p:nvSpPr>
          <p:cNvPr id="21" name="Rectangle 20"/>
          <p:cNvSpPr/>
          <p:nvPr/>
        </p:nvSpPr>
        <p:spPr>
          <a:xfrm>
            <a:off x="8892000" y="4000500"/>
            <a:ext cx="2794628" cy="1841500"/>
          </a:xfrm>
          <a:prstGeom prst="rect">
            <a:avLst/>
          </a:prstGeom>
          <a:solidFill>
            <a:srgbClr val="16131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2" name="Picture 21" descr="locko-uma-01.jpg"/>
          <p:cNvPicPr>
            <a:picLocks noChangeAspect="1"/>
          </p:cNvPicPr>
          <p:nvPr/>
        </p:nvPicPr>
        <p:blipFill>
          <a:blip r:embed="rId2"/>
          <a:stretch>
            <a:fillRect/>
          </a:stretch>
        </p:blipFill>
        <p:spPr>
          <a:xfrm>
            <a:off x="9196190" y="4000500"/>
            <a:ext cx="2186248" cy="1841500"/>
          </a:xfrm>
          <a:prstGeom prst="rect">
            <a:avLst/>
          </a:prstGeom>
        </p:spPr>
      </p:pic>
      <p:sp>
        <p:nvSpPr>
          <p:cNvPr id="23" name="TextBox 22"/>
          <p:cNvSpPr txBox="1"/>
          <p:nvPr/>
        </p:nvSpPr>
        <p:spPr>
          <a:xfrm>
            <a:off x="8892000" y="5892800"/>
            <a:ext cx="2794628" cy="152400"/>
          </a:xfrm>
          <a:prstGeom prst="rect">
            <a:avLst/>
          </a:prstGeom>
          <a:noFill/>
        </p:spPr>
        <p:txBody>
          <a:bodyPr wrap="square" lIns="0" rIns="0" tIns="0" bIns="0">
            <a:spAutoFit/>
          </a:bodyPr>
          <a:lstStyle/>
          <a:p>
            <a:pPr algn="l">
              <a:lnSpc>
                <a:spcPct val="100000"/>
              </a:lnSpc>
            </a:pPr>
            <a:r>
              <a:rPr sz="700" b="0" i="1">
                <a:solidFill>
                  <a:srgbClr val="807868"/>
                </a:solidFill>
                <a:latin typeface="Instrument Serif"/>
              </a:rPr>
              <a:t>Aperçu  ·  voir annexe pour la planche complète.</a:t>
            </a:r>
          </a:p>
        </p:txBody>
      </p:sp>
      <p:sp>
        <p:nvSpPr>
          <p:cNvPr id="24" name="TextBox 23"/>
          <p:cNvSpPr txBox="1"/>
          <p:nvPr/>
        </p:nvSpPr>
        <p:spPr>
          <a:xfrm>
            <a:off x="508114" y="6400800"/>
            <a:ext cx="2540571" cy="152400"/>
          </a:xfrm>
          <a:prstGeom prst="rect">
            <a:avLst/>
          </a:prstGeom>
          <a:noFill/>
        </p:spPr>
        <p:txBody>
          <a:bodyPr wrap="square" lIns="0" rIns="0" tIns="0" bIns="0">
            <a:spAutoFit/>
          </a:bodyPr>
          <a:lstStyle/>
          <a:p>
            <a:pPr algn="l">
              <a:lnSpc>
                <a:spcPct val="100000"/>
              </a:lnSpc>
            </a:pPr>
            <a:r>
              <a:rPr sz="800" b="0" i="1">
                <a:solidFill>
                  <a:srgbClr val="807868"/>
                </a:solidFill>
                <a:latin typeface="JetBrains Mono"/>
              </a:rPr>
              <a:t>xtincell.com</a:t>
            </a:r>
          </a:p>
        </p:txBody>
      </p:sp>
      <p:sp>
        <p:nvSpPr>
          <p:cNvPr id="25" name="TextBox 24"/>
          <p:cNvSpPr txBox="1"/>
          <p:nvPr/>
        </p:nvSpPr>
        <p:spPr>
          <a:xfrm>
            <a:off x="9146057" y="6400800"/>
            <a:ext cx="2540571" cy="1524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 11 / 19</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7621714"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P·02  ·  DIRECTION CRÉATIVE &amp; ARTISTIQUE</a:t>
            </a:r>
          </a:p>
        </p:txBody>
      </p:sp>
      <p:sp>
        <p:nvSpPr>
          <p:cNvPr id="7" name="TextBox 6"/>
          <p:cNvSpPr txBox="1"/>
          <p:nvPr/>
        </p:nvSpPr>
        <p:spPr>
          <a:xfrm>
            <a:off x="508114" y="1143000"/>
            <a:ext cx="8892000" cy="635000"/>
          </a:xfrm>
          <a:prstGeom prst="rect">
            <a:avLst/>
          </a:prstGeom>
          <a:noFill/>
        </p:spPr>
        <p:txBody>
          <a:bodyPr wrap="square" lIns="0" rIns="0" tIns="0" bIns="0">
            <a:spAutoFit/>
          </a:bodyPr>
          <a:lstStyle/>
          <a:p>
            <a:pPr algn="l">
              <a:lnSpc>
                <a:spcPct val="100000"/>
              </a:lnSpc>
            </a:pPr>
            <a:r>
              <a:rPr sz="4200" b="0" i="0">
                <a:solidFill>
                  <a:srgbClr val="F4EEDF"/>
                </a:solidFill>
                <a:latin typeface="Instrument Serif"/>
              </a:rPr>
              <a:t>K-mer Otaku Festival</a:t>
            </a:r>
          </a:p>
        </p:txBody>
      </p:sp>
      <p:sp>
        <p:nvSpPr>
          <p:cNvPr id="8" name="TextBox 7"/>
          <p:cNvSpPr txBox="1"/>
          <p:nvPr/>
        </p:nvSpPr>
        <p:spPr>
          <a:xfrm>
            <a:off x="508114" y="1993900"/>
            <a:ext cx="10162286" cy="2286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1ère → 5ème ÉDITION  ·  DA DEPUIS LA 2ème  ·  YAOUNDÉ</a:t>
            </a:r>
          </a:p>
        </p:txBody>
      </p:sp>
      <p:sp>
        <p:nvSpPr>
          <p:cNvPr id="9" name="TextBox 8"/>
          <p:cNvSpPr txBox="1"/>
          <p:nvPr/>
        </p:nvSpPr>
        <p:spPr>
          <a:xfrm>
            <a:off x="508114" y="2616200"/>
            <a:ext cx="1270285" cy="177800"/>
          </a:xfrm>
          <a:prstGeom prst="rect">
            <a:avLst/>
          </a:prstGeom>
          <a:noFill/>
        </p:spPr>
        <p:txBody>
          <a:bodyPr wrap="square" lIns="0" rIns="0" tIns="0" bIns="0">
            <a:spAutoFit/>
          </a:bodyPr>
          <a:lstStyle/>
          <a:p>
            <a:pPr algn="l">
              <a:lnSpc>
                <a:spcPct val="100000"/>
              </a:lnSpc>
            </a:pPr>
            <a:r>
              <a:rPr sz="900" b="1" i="0" spc="300">
                <a:solidFill>
                  <a:srgbClr val="D96A2A"/>
                </a:solidFill>
                <a:latin typeface="JetBrains Mono"/>
              </a:rPr>
              <a:t>RÔLE</a:t>
            </a:r>
          </a:p>
        </p:txBody>
      </p:sp>
      <p:sp>
        <p:nvSpPr>
          <p:cNvPr id="10" name="TextBox 9"/>
          <p:cNvSpPr txBox="1"/>
          <p:nvPr/>
        </p:nvSpPr>
        <p:spPr>
          <a:xfrm>
            <a:off x="508114" y="2819400"/>
            <a:ext cx="10162286" cy="228600"/>
          </a:xfrm>
          <a:prstGeom prst="rect">
            <a:avLst/>
          </a:prstGeom>
          <a:noFill/>
        </p:spPr>
        <p:txBody>
          <a:bodyPr wrap="square" lIns="0" rIns="0" tIns="0" bIns="0">
            <a:spAutoFit/>
          </a:bodyPr>
          <a:lstStyle/>
          <a:p>
            <a:pPr algn="l">
              <a:lnSpc>
                <a:spcPct val="140000"/>
              </a:lnSpc>
            </a:pPr>
            <a:r>
              <a:rPr sz="1100" b="0" i="0">
                <a:solidFill>
                  <a:srgbClr val="C4BDA9"/>
                </a:solidFill>
                <a:latin typeface="Space Grotesk"/>
              </a:rPr>
              <a:t>Photographe (depuis l'édition 1) · Directeur Artistique (depuis l'édition 2).</a:t>
            </a:r>
          </a:p>
        </p:txBody>
      </p:sp>
      <p:sp>
        <p:nvSpPr>
          <p:cNvPr id="11" name="TextBox 10"/>
          <p:cNvSpPr txBox="1"/>
          <p:nvPr/>
        </p:nvSpPr>
        <p:spPr>
          <a:xfrm>
            <a:off x="508114" y="3314700"/>
            <a:ext cx="1651371" cy="177800"/>
          </a:xfrm>
          <a:prstGeom prst="rect">
            <a:avLst/>
          </a:prstGeom>
          <a:noFill/>
        </p:spPr>
        <p:txBody>
          <a:bodyPr wrap="square" lIns="0" rIns="0" tIns="0" bIns="0">
            <a:spAutoFit/>
          </a:bodyPr>
          <a:lstStyle/>
          <a:p>
            <a:pPr algn="l">
              <a:lnSpc>
                <a:spcPct val="100000"/>
              </a:lnSpc>
            </a:pPr>
            <a:r>
              <a:rPr sz="900" b="1" i="0" spc="300">
                <a:solidFill>
                  <a:srgbClr val="D96A2A"/>
                </a:solidFill>
                <a:latin typeface="JetBrains Mono"/>
              </a:rPr>
              <a:t>INTERVENTION</a:t>
            </a:r>
          </a:p>
        </p:txBody>
      </p:sp>
      <p:sp>
        <p:nvSpPr>
          <p:cNvPr id="12" name="TextBox 11"/>
          <p:cNvSpPr txBox="1"/>
          <p:nvPr/>
        </p:nvSpPr>
        <p:spPr>
          <a:xfrm>
            <a:off x="508114" y="35687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Festival pop-culture (manga, cosplay, gaming, BD) — première institution camerounaise du genre.</a:t>
            </a:r>
          </a:p>
        </p:txBody>
      </p:sp>
      <p:sp>
        <p:nvSpPr>
          <p:cNvPr id="13" name="TextBox 12"/>
          <p:cNvSpPr txBox="1"/>
          <p:nvPr/>
        </p:nvSpPr>
        <p:spPr>
          <a:xfrm>
            <a:off x="508114" y="37465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
            </a:r>
          </a:p>
        </p:txBody>
      </p:sp>
      <p:sp>
        <p:nvSpPr>
          <p:cNvPr id="14" name="TextBox 13"/>
          <p:cNvSpPr txBox="1"/>
          <p:nvPr/>
        </p:nvSpPr>
        <p:spPr>
          <a:xfrm>
            <a:off x="508114" y="39243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Édition 3 (août 2024) : Musée National + Mairie 6ème, ~5 000 billets,</a:t>
            </a:r>
          </a:p>
        </p:txBody>
      </p:sp>
      <p:sp>
        <p:nvSpPr>
          <p:cNvPr id="15" name="TextBox 14"/>
          <p:cNvSpPr txBox="1"/>
          <p:nvPr/>
        </p:nvSpPr>
        <p:spPr>
          <a:xfrm>
            <a:off x="508114" y="41021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partenaires Infinix, Zebra Comics, Otakutique, Insomnia Game Zone.</a:t>
            </a:r>
          </a:p>
        </p:txBody>
      </p:sp>
      <p:sp>
        <p:nvSpPr>
          <p:cNvPr id="16" name="TextBox 15"/>
          <p:cNvSpPr txBox="1"/>
          <p:nvPr/>
        </p:nvSpPr>
        <p:spPr>
          <a:xfrm>
            <a:off x="508114" y="42799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
            </a:r>
          </a:p>
        </p:txBody>
      </p:sp>
      <p:sp>
        <p:nvSpPr>
          <p:cNvPr id="17" name="TextBox 16"/>
          <p:cNvSpPr txBox="1"/>
          <p:nvPr/>
        </p:nvSpPr>
        <p:spPr>
          <a:xfrm>
            <a:off x="508114" y="44577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Direction visuelle continue depuis 2021 : identité festival, communication,</a:t>
            </a:r>
          </a:p>
        </p:txBody>
      </p:sp>
      <p:sp>
        <p:nvSpPr>
          <p:cNvPr id="18" name="TextBox 17"/>
          <p:cNvSpPr txBox="1"/>
          <p:nvPr/>
        </p:nvSpPr>
        <p:spPr>
          <a:xfrm>
            <a:off x="508114" y="46355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scénographie, captation événementielle.</a:t>
            </a:r>
          </a:p>
        </p:txBody>
      </p:sp>
      <p:sp>
        <p:nvSpPr>
          <p:cNvPr id="19" name="TextBox 18"/>
          <p:cNvSpPr txBox="1"/>
          <p:nvPr/>
        </p:nvSpPr>
        <p:spPr>
          <a:xfrm>
            <a:off x="508114" y="5918200"/>
            <a:ext cx="8892000" cy="177800"/>
          </a:xfrm>
          <a:prstGeom prst="rect">
            <a:avLst/>
          </a:prstGeom>
          <a:noFill/>
        </p:spPr>
        <p:txBody>
          <a:bodyPr wrap="square" lIns="0" rIns="0" tIns="0" bIns="0">
            <a:spAutoFit/>
          </a:bodyPr>
          <a:lstStyle/>
          <a:p>
            <a:pPr algn="l">
              <a:lnSpc>
                <a:spcPct val="100000"/>
              </a:lnSpc>
            </a:pPr>
            <a:r>
              <a:rPr sz="900" b="0" i="1" spc="100">
                <a:solidFill>
                  <a:srgbClr val="807868"/>
                </a:solidFill>
                <a:latin typeface="Space Grotesk"/>
              </a:rPr>
              <a:t>Festival   ·   Pop culture   ·   Identité visuelle   ·   Scénographie</a:t>
            </a:r>
          </a:p>
        </p:txBody>
      </p:sp>
      <p:sp>
        <p:nvSpPr>
          <p:cNvPr id="20" name="TextBox 19"/>
          <p:cNvSpPr txBox="1"/>
          <p:nvPr/>
        </p:nvSpPr>
        <p:spPr>
          <a:xfrm>
            <a:off x="8892000" y="3670300"/>
            <a:ext cx="2794628" cy="152400"/>
          </a:xfrm>
          <a:prstGeom prst="rect">
            <a:avLst/>
          </a:prstGeom>
          <a:noFill/>
        </p:spPr>
        <p:txBody>
          <a:bodyPr wrap="square" lIns="0" rIns="0" tIns="0" bIns="0">
            <a:spAutoFit/>
          </a:bodyPr>
          <a:lstStyle/>
          <a:p>
            <a:pPr algn="l">
              <a:lnSpc>
                <a:spcPct val="100000"/>
              </a:lnSpc>
            </a:pPr>
            <a:r>
              <a:rPr sz="800" b="1" i="0" spc="300">
                <a:solidFill>
                  <a:srgbClr val="D96A2A"/>
                </a:solidFill>
                <a:latin typeface="JetBrains Mono"/>
              </a:rPr>
              <a:t>APERÇU  —  IDENTITÉ KOF</a:t>
            </a:r>
          </a:p>
        </p:txBody>
      </p:sp>
      <p:sp>
        <p:nvSpPr>
          <p:cNvPr id="21" name="Rectangle 20"/>
          <p:cNvSpPr/>
          <p:nvPr/>
        </p:nvSpPr>
        <p:spPr>
          <a:xfrm>
            <a:off x="8892000" y="4000500"/>
            <a:ext cx="2794628" cy="1841500"/>
          </a:xfrm>
          <a:prstGeom prst="rect">
            <a:avLst/>
          </a:prstGeom>
          <a:solidFill>
            <a:srgbClr val="16131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2" name="Picture 21" descr="05-kof-da-historique-01.jpg"/>
          <p:cNvPicPr>
            <a:picLocks noChangeAspect="1"/>
          </p:cNvPicPr>
          <p:nvPr/>
        </p:nvPicPr>
        <p:blipFill>
          <a:blip r:embed="rId2"/>
          <a:stretch>
            <a:fillRect/>
          </a:stretch>
        </p:blipFill>
        <p:spPr>
          <a:xfrm>
            <a:off x="9372970" y="4000500"/>
            <a:ext cx="1832689" cy="1841500"/>
          </a:xfrm>
          <a:prstGeom prst="rect">
            <a:avLst/>
          </a:prstGeom>
        </p:spPr>
      </p:pic>
      <p:sp>
        <p:nvSpPr>
          <p:cNvPr id="23" name="TextBox 22"/>
          <p:cNvSpPr txBox="1"/>
          <p:nvPr/>
        </p:nvSpPr>
        <p:spPr>
          <a:xfrm>
            <a:off x="8892000" y="5892800"/>
            <a:ext cx="2794628" cy="152400"/>
          </a:xfrm>
          <a:prstGeom prst="rect">
            <a:avLst/>
          </a:prstGeom>
          <a:noFill/>
        </p:spPr>
        <p:txBody>
          <a:bodyPr wrap="square" lIns="0" rIns="0" tIns="0" bIns="0">
            <a:spAutoFit/>
          </a:bodyPr>
          <a:lstStyle/>
          <a:p>
            <a:pPr algn="l">
              <a:lnSpc>
                <a:spcPct val="100000"/>
              </a:lnSpc>
            </a:pPr>
            <a:r>
              <a:rPr sz="700" b="0" i="1">
                <a:solidFill>
                  <a:srgbClr val="807868"/>
                </a:solidFill>
                <a:latin typeface="Instrument Serif"/>
              </a:rPr>
              <a:t>Aperçu  ·  voir annexe pour la planche complète.</a:t>
            </a:r>
          </a:p>
        </p:txBody>
      </p:sp>
      <p:sp>
        <p:nvSpPr>
          <p:cNvPr id="24" name="TextBox 23"/>
          <p:cNvSpPr txBox="1"/>
          <p:nvPr/>
        </p:nvSpPr>
        <p:spPr>
          <a:xfrm>
            <a:off x="508114" y="6400800"/>
            <a:ext cx="2540571" cy="152400"/>
          </a:xfrm>
          <a:prstGeom prst="rect">
            <a:avLst/>
          </a:prstGeom>
          <a:noFill/>
        </p:spPr>
        <p:txBody>
          <a:bodyPr wrap="square" lIns="0" rIns="0" tIns="0" bIns="0">
            <a:spAutoFit/>
          </a:bodyPr>
          <a:lstStyle/>
          <a:p>
            <a:pPr algn="l">
              <a:lnSpc>
                <a:spcPct val="100000"/>
              </a:lnSpc>
            </a:pPr>
            <a:r>
              <a:rPr sz="800" b="0" i="1">
                <a:solidFill>
                  <a:srgbClr val="807868"/>
                </a:solidFill>
                <a:latin typeface="JetBrains Mono"/>
              </a:rPr>
              <a:t>xtincell.com</a:t>
            </a:r>
          </a:p>
        </p:txBody>
      </p:sp>
      <p:sp>
        <p:nvSpPr>
          <p:cNvPr id="25" name="TextBox 24"/>
          <p:cNvSpPr txBox="1"/>
          <p:nvPr/>
        </p:nvSpPr>
        <p:spPr>
          <a:xfrm>
            <a:off x="9146057" y="6400800"/>
            <a:ext cx="2540571" cy="1524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 12 / 19</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7621714"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P·03  ·  L'EXÉCUTION</a:t>
            </a:r>
          </a:p>
        </p:txBody>
      </p:sp>
      <p:sp>
        <p:nvSpPr>
          <p:cNvPr id="7" name="TextBox 6"/>
          <p:cNvSpPr txBox="1"/>
          <p:nvPr/>
        </p:nvSpPr>
        <p:spPr>
          <a:xfrm>
            <a:off x="508114" y="1143000"/>
            <a:ext cx="8892000" cy="635000"/>
          </a:xfrm>
          <a:prstGeom prst="rect">
            <a:avLst/>
          </a:prstGeom>
          <a:noFill/>
        </p:spPr>
        <p:txBody>
          <a:bodyPr wrap="square" lIns="0" rIns="0" tIns="0" bIns="0">
            <a:spAutoFit/>
          </a:bodyPr>
          <a:lstStyle/>
          <a:p>
            <a:pPr algn="l">
              <a:lnSpc>
                <a:spcPct val="100000"/>
              </a:lnSpc>
            </a:pPr>
            <a:r>
              <a:rPr sz="4200" b="0" i="0">
                <a:solidFill>
                  <a:srgbClr val="F4EEDF"/>
                </a:solidFill>
                <a:latin typeface="Instrument Serif"/>
              </a:rPr>
              <a:t>Chococam</a:t>
            </a:r>
          </a:p>
        </p:txBody>
      </p:sp>
      <p:sp>
        <p:nvSpPr>
          <p:cNvPr id="8" name="TextBox 7"/>
          <p:cNvSpPr txBox="1"/>
          <p:nvPr/>
        </p:nvSpPr>
        <p:spPr>
          <a:xfrm>
            <a:off x="508114" y="1993900"/>
            <a:ext cx="10162286" cy="2286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TIGER BRANDS  ·  MULTI-MARQUES  ·  MULTI-PROJETS</a:t>
            </a:r>
          </a:p>
        </p:txBody>
      </p:sp>
      <p:sp>
        <p:nvSpPr>
          <p:cNvPr id="9" name="TextBox 8"/>
          <p:cNvSpPr txBox="1"/>
          <p:nvPr/>
        </p:nvSpPr>
        <p:spPr>
          <a:xfrm>
            <a:off x="508114" y="2616200"/>
            <a:ext cx="1270285" cy="177800"/>
          </a:xfrm>
          <a:prstGeom prst="rect">
            <a:avLst/>
          </a:prstGeom>
          <a:noFill/>
        </p:spPr>
        <p:txBody>
          <a:bodyPr wrap="square" lIns="0" rIns="0" tIns="0" bIns="0">
            <a:spAutoFit/>
          </a:bodyPr>
          <a:lstStyle/>
          <a:p>
            <a:pPr algn="l">
              <a:lnSpc>
                <a:spcPct val="100000"/>
              </a:lnSpc>
            </a:pPr>
            <a:r>
              <a:rPr sz="900" b="1" i="0" spc="300">
                <a:solidFill>
                  <a:srgbClr val="D96A2A"/>
                </a:solidFill>
                <a:latin typeface="JetBrains Mono"/>
              </a:rPr>
              <a:t>RÔLE</a:t>
            </a:r>
          </a:p>
        </p:txBody>
      </p:sp>
      <p:sp>
        <p:nvSpPr>
          <p:cNvPr id="10" name="TextBox 9"/>
          <p:cNvSpPr txBox="1"/>
          <p:nvPr/>
        </p:nvSpPr>
        <p:spPr>
          <a:xfrm>
            <a:off x="508114" y="2819400"/>
            <a:ext cx="10162286" cy="228600"/>
          </a:xfrm>
          <a:prstGeom prst="rect">
            <a:avLst/>
          </a:prstGeom>
          <a:noFill/>
        </p:spPr>
        <p:txBody>
          <a:bodyPr wrap="square" lIns="0" rIns="0" tIns="0" bIns="0">
            <a:spAutoFit/>
          </a:bodyPr>
          <a:lstStyle/>
          <a:p>
            <a:pPr algn="l">
              <a:lnSpc>
                <a:spcPct val="140000"/>
              </a:lnSpc>
            </a:pPr>
            <a:r>
              <a:rPr sz="1100" b="0" i="0">
                <a:solidFill>
                  <a:srgbClr val="C4BDA9"/>
                </a:solidFill>
                <a:latin typeface="Space Grotesk"/>
              </a:rPr>
              <a:t>Photo · Vidéo · Reportage sur 6 marques du portefeuille.</a:t>
            </a:r>
          </a:p>
        </p:txBody>
      </p:sp>
      <p:sp>
        <p:nvSpPr>
          <p:cNvPr id="11" name="TextBox 10"/>
          <p:cNvSpPr txBox="1"/>
          <p:nvPr/>
        </p:nvSpPr>
        <p:spPr>
          <a:xfrm>
            <a:off x="508114" y="3314700"/>
            <a:ext cx="1651371" cy="177800"/>
          </a:xfrm>
          <a:prstGeom prst="rect">
            <a:avLst/>
          </a:prstGeom>
          <a:noFill/>
        </p:spPr>
        <p:txBody>
          <a:bodyPr wrap="square" lIns="0" rIns="0" tIns="0" bIns="0">
            <a:spAutoFit/>
          </a:bodyPr>
          <a:lstStyle/>
          <a:p>
            <a:pPr algn="l">
              <a:lnSpc>
                <a:spcPct val="100000"/>
              </a:lnSpc>
            </a:pPr>
            <a:r>
              <a:rPr sz="900" b="1" i="0" spc="300">
                <a:solidFill>
                  <a:srgbClr val="D96A2A"/>
                </a:solidFill>
                <a:latin typeface="JetBrains Mono"/>
              </a:rPr>
              <a:t>INTERVENTION</a:t>
            </a:r>
          </a:p>
        </p:txBody>
      </p:sp>
      <p:sp>
        <p:nvSpPr>
          <p:cNvPr id="12" name="TextBox 11"/>
          <p:cNvSpPr txBox="1"/>
          <p:nvPr/>
        </p:nvSpPr>
        <p:spPr>
          <a:xfrm>
            <a:off x="508114" y="35687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Couverture éditoriale sur l'ensemble du portefeuille Tiger Brands au Cameroun :</a:t>
            </a:r>
          </a:p>
        </p:txBody>
      </p:sp>
      <p:sp>
        <p:nvSpPr>
          <p:cNvPr id="13" name="TextBox 12"/>
          <p:cNvSpPr txBox="1"/>
          <p:nvPr/>
        </p:nvSpPr>
        <p:spPr>
          <a:xfrm>
            <a:off x="508114" y="37465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
            </a:r>
          </a:p>
        </p:txBody>
      </p:sp>
      <p:sp>
        <p:nvSpPr>
          <p:cNvPr id="14" name="TextBox 13"/>
          <p:cNvSpPr txBox="1"/>
          <p:nvPr/>
        </p:nvSpPr>
        <p:spPr>
          <a:xfrm>
            <a:off x="508114" y="39243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  Benny — Défilé 8 mars, vox pop</a:t>
            </a:r>
          </a:p>
        </p:txBody>
      </p:sp>
      <p:sp>
        <p:nvSpPr>
          <p:cNvPr id="15" name="TextBox 14"/>
          <p:cNvSpPr txBox="1"/>
          <p:nvPr/>
        </p:nvSpPr>
        <p:spPr>
          <a:xfrm>
            <a:off x="508114" y="41021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  Big Gum — 2 épisodes pilotes show, reportage journée fun</a:t>
            </a:r>
          </a:p>
        </p:txBody>
      </p:sp>
      <p:sp>
        <p:nvSpPr>
          <p:cNvPr id="16" name="TextBox 15"/>
          <p:cNvSpPr txBox="1"/>
          <p:nvPr/>
        </p:nvSpPr>
        <p:spPr>
          <a:xfrm>
            <a:off x="508114" y="42799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  Tartina — Fête des Mères, descente terrain</a:t>
            </a:r>
          </a:p>
        </p:txBody>
      </p:sp>
      <p:sp>
        <p:nvSpPr>
          <p:cNvPr id="17" name="TextBox 16"/>
          <p:cNvSpPr txBox="1"/>
          <p:nvPr/>
        </p:nvSpPr>
        <p:spPr>
          <a:xfrm>
            <a:off x="508114" y="44577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  Matinal — Fête des Mères</a:t>
            </a:r>
          </a:p>
        </p:txBody>
      </p:sp>
      <p:sp>
        <p:nvSpPr>
          <p:cNvPr id="18" name="TextBox 17"/>
          <p:cNvSpPr txBox="1"/>
          <p:nvPr/>
        </p:nvSpPr>
        <p:spPr>
          <a:xfrm>
            <a:off x="508114" y="46355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  Mambo — Saint-Valentin, shooting produit (3 références)</a:t>
            </a:r>
          </a:p>
        </p:txBody>
      </p:sp>
      <p:sp>
        <p:nvSpPr>
          <p:cNvPr id="19" name="TextBox 18"/>
          <p:cNvSpPr txBox="1"/>
          <p:nvPr/>
        </p:nvSpPr>
        <p:spPr>
          <a:xfrm>
            <a:off x="508114" y="48133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  Tiger Brand — 1er Mai · Chococam ombrelle — capsules santé</a:t>
            </a:r>
          </a:p>
        </p:txBody>
      </p:sp>
      <p:sp>
        <p:nvSpPr>
          <p:cNvPr id="20" name="TextBox 19"/>
          <p:cNvSpPr txBox="1"/>
          <p:nvPr/>
        </p:nvSpPr>
        <p:spPr>
          <a:xfrm>
            <a:off x="508114" y="49911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
            </a:r>
          </a:p>
        </p:txBody>
      </p:sp>
      <p:sp>
        <p:nvSpPr>
          <p:cNvPr id="21" name="TextBox 20"/>
          <p:cNvSpPr txBox="1"/>
          <p:nvPr/>
        </p:nvSpPr>
        <p:spPr>
          <a:xfrm>
            <a:off x="508114" y="51689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Premier point d'entrée historique : Bimstr Agency (2018-2020), puis continuité directe via UPgraders.</a:t>
            </a:r>
          </a:p>
        </p:txBody>
      </p:sp>
      <p:sp>
        <p:nvSpPr>
          <p:cNvPr id="22" name="TextBox 21"/>
          <p:cNvSpPr txBox="1"/>
          <p:nvPr/>
        </p:nvSpPr>
        <p:spPr>
          <a:xfrm>
            <a:off x="508114" y="5918200"/>
            <a:ext cx="8892000" cy="177800"/>
          </a:xfrm>
          <a:prstGeom prst="rect">
            <a:avLst/>
          </a:prstGeom>
          <a:noFill/>
        </p:spPr>
        <p:txBody>
          <a:bodyPr wrap="square" lIns="0" rIns="0" tIns="0" bIns="0">
            <a:spAutoFit/>
          </a:bodyPr>
          <a:lstStyle/>
          <a:p>
            <a:pPr algn="l">
              <a:lnSpc>
                <a:spcPct val="100000"/>
              </a:lnSpc>
            </a:pPr>
            <a:r>
              <a:rPr sz="900" b="0" i="1" spc="100">
                <a:solidFill>
                  <a:srgbClr val="807868"/>
                </a:solidFill>
                <a:latin typeface="Space Grotesk"/>
              </a:rPr>
              <a:t>Benny   ·   Big Gum   ·   Tartina   ·   Matinal   ·   Mambo   ·   FMCG   ·   Photo produit</a:t>
            </a:r>
          </a:p>
        </p:txBody>
      </p:sp>
      <p:sp>
        <p:nvSpPr>
          <p:cNvPr id="23" name="TextBox 22"/>
          <p:cNvSpPr txBox="1"/>
          <p:nvPr/>
        </p:nvSpPr>
        <p:spPr>
          <a:xfrm>
            <a:off x="8892000" y="3670300"/>
            <a:ext cx="2794628" cy="152400"/>
          </a:xfrm>
          <a:prstGeom prst="rect">
            <a:avLst/>
          </a:prstGeom>
          <a:noFill/>
        </p:spPr>
        <p:txBody>
          <a:bodyPr wrap="square" lIns="0" rIns="0" tIns="0" bIns="0">
            <a:spAutoFit/>
          </a:bodyPr>
          <a:lstStyle/>
          <a:p>
            <a:pPr algn="l">
              <a:lnSpc>
                <a:spcPct val="100000"/>
              </a:lnSpc>
            </a:pPr>
            <a:r>
              <a:rPr sz="800" b="1" i="0" spc="300">
                <a:solidFill>
                  <a:srgbClr val="D96A2A"/>
                </a:solidFill>
                <a:latin typeface="JetBrains Mono"/>
              </a:rPr>
              <a:t>APERÇU  —  TARTINA · MAMBO</a:t>
            </a:r>
          </a:p>
        </p:txBody>
      </p:sp>
      <p:sp>
        <p:nvSpPr>
          <p:cNvPr id="24" name="Rectangle 23"/>
          <p:cNvSpPr/>
          <p:nvPr/>
        </p:nvSpPr>
        <p:spPr>
          <a:xfrm>
            <a:off x="8892000" y="4000500"/>
            <a:ext cx="2794628" cy="1841500"/>
          </a:xfrm>
          <a:prstGeom prst="rect">
            <a:avLst/>
          </a:prstGeom>
          <a:solidFill>
            <a:srgbClr val="16131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5" name="Picture 24" descr="chococam-01.jpg"/>
          <p:cNvPicPr>
            <a:picLocks noChangeAspect="1"/>
          </p:cNvPicPr>
          <p:nvPr/>
        </p:nvPicPr>
        <p:blipFill>
          <a:blip r:embed="rId2"/>
          <a:stretch>
            <a:fillRect/>
          </a:stretch>
        </p:blipFill>
        <p:spPr>
          <a:xfrm>
            <a:off x="8892000" y="4135437"/>
            <a:ext cx="2794628" cy="1571625"/>
          </a:xfrm>
          <a:prstGeom prst="rect">
            <a:avLst/>
          </a:prstGeom>
        </p:spPr>
      </p:pic>
      <p:sp>
        <p:nvSpPr>
          <p:cNvPr id="26" name="TextBox 25"/>
          <p:cNvSpPr txBox="1"/>
          <p:nvPr/>
        </p:nvSpPr>
        <p:spPr>
          <a:xfrm>
            <a:off x="8892000" y="5892800"/>
            <a:ext cx="2794628" cy="152400"/>
          </a:xfrm>
          <a:prstGeom prst="rect">
            <a:avLst/>
          </a:prstGeom>
          <a:noFill/>
        </p:spPr>
        <p:txBody>
          <a:bodyPr wrap="square" lIns="0" rIns="0" tIns="0" bIns="0">
            <a:spAutoFit/>
          </a:bodyPr>
          <a:lstStyle/>
          <a:p>
            <a:pPr algn="l">
              <a:lnSpc>
                <a:spcPct val="100000"/>
              </a:lnSpc>
            </a:pPr>
            <a:r>
              <a:rPr sz="700" b="0" i="1">
                <a:solidFill>
                  <a:srgbClr val="807868"/>
                </a:solidFill>
                <a:latin typeface="Instrument Serif"/>
              </a:rPr>
              <a:t>Aperçu  ·  voir annexe pour la planche complète.</a:t>
            </a:r>
          </a:p>
        </p:txBody>
      </p:sp>
      <p:sp>
        <p:nvSpPr>
          <p:cNvPr id="27" name="TextBox 26"/>
          <p:cNvSpPr txBox="1"/>
          <p:nvPr/>
        </p:nvSpPr>
        <p:spPr>
          <a:xfrm>
            <a:off x="508114" y="6400800"/>
            <a:ext cx="2540571" cy="152400"/>
          </a:xfrm>
          <a:prstGeom prst="rect">
            <a:avLst/>
          </a:prstGeom>
          <a:noFill/>
        </p:spPr>
        <p:txBody>
          <a:bodyPr wrap="square" lIns="0" rIns="0" tIns="0" bIns="0">
            <a:spAutoFit/>
          </a:bodyPr>
          <a:lstStyle/>
          <a:p>
            <a:pPr algn="l">
              <a:lnSpc>
                <a:spcPct val="100000"/>
              </a:lnSpc>
            </a:pPr>
            <a:r>
              <a:rPr sz="800" b="0" i="1">
                <a:solidFill>
                  <a:srgbClr val="807868"/>
                </a:solidFill>
                <a:latin typeface="JetBrains Mono"/>
              </a:rPr>
              <a:t>xtincell.com</a:t>
            </a:r>
          </a:p>
        </p:txBody>
      </p:sp>
      <p:sp>
        <p:nvSpPr>
          <p:cNvPr id="28" name="TextBox 27"/>
          <p:cNvSpPr txBox="1"/>
          <p:nvPr/>
        </p:nvSpPr>
        <p:spPr>
          <a:xfrm>
            <a:off x="9146057" y="6400800"/>
            <a:ext cx="2540571" cy="1524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 13 / 19</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7621714"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P·03  ·  L'EXÉCUTION</a:t>
            </a:r>
          </a:p>
        </p:txBody>
      </p:sp>
      <p:sp>
        <p:nvSpPr>
          <p:cNvPr id="7" name="TextBox 6"/>
          <p:cNvSpPr txBox="1"/>
          <p:nvPr/>
        </p:nvSpPr>
        <p:spPr>
          <a:xfrm>
            <a:off x="508114" y="1143000"/>
            <a:ext cx="8892000" cy="635000"/>
          </a:xfrm>
          <a:prstGeom prst="rect">
            <a:avLst/>
          </a:prstGeom>
          <a:noFill/>
        </p:spPr>
        <p:txBody>
          <a:bodyPr wrap="square" lIns="0" rIns="0" tIns="0" bIns="0">
            <a:spAutoFit/>
          </a:bodyPr>
          <a:lstStyle/>
          <a:p>
            <a:pPr algn="l">
              <a:lnSpc>
                <a:spcPct val="100000"/>
              </a:lnSpc>
            </a:pPr>
            <a:r>
              <a:rPr sz="4200" b="0" i="0">
                <a:solidFill>
                  <a:srgbClr val="F4EEDF"/>
                </a:solidFill>
                <a:latin typeface="Instrument Serif"/>
              </a:rPr>
              <a:t>Orange Cameroun</a:t>
            </a:r>
          </a:p>
        </p:txBody>
      </p:sp>
      <p:sp>
        <p:nvSpPr>
          <p:cNvPr id="8" name="TextBox 7"/>
          <p:cNvSpPr txBox="1"/>
          <p:nvPr/>
        </p:nvSpPr>
        <p:spPr>
          <a:xfrm>
            <a:off x="508114" y="1993900"/>
            <a:ext cx="10162286" cy="2286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MARQUE BLANCHE  ·  VIA PUBLICIS PUIS McCANN  ·  BINÔME FRIENDS STUDIO</a:t>
            </a:r>
          </a:p>
        </p:txBody>
      </p:sp>
      <p:sp>
        <p:nvSpPr>
          <p:cNvPr id="9" name="TextBox 8"/>
          <p:cNvSpPr txBox="1"/>
          <p:nvPr/>
        </p:nvSpPr>
        <p:spPr>
          <a:xfrm>
            <a:off x="508114" y="2616200"/>
            <a:ext cx="1270285" cy="177800"/>
          </a:xfrm>
          <a:prstGeom prst="rect">
            <a:avLst/>
          </a:prstGeom>
          <a:noFill/>
        </p:spPr>
        <p:txBody>
          <a:bodyPr wrap="square" lIns="0" rIns="0" tIns="0" bIns="0">
            <a:spAutoFit/>
          </a:bodyPr>
          <a:lstStyle/>
          <a:p>
            <a:pPr algn="l">
              <a:lnSpc>
                <a:spcPct val="100000"/>
              </a:lnSpc>
            </a:pPr>
            <a:r>
              <a:rPr sz="900" b="1" i="0" spc="300">
                <a:solidFill>
                  <a:srgbClr val="D96A2A"/>
                </a:solidFill>
                <a:latin typeface="JetBrains Mono"/>
              </a:rPr>
              <a:t>RÔLE</a:t>
            </a:r>
          </a:p>
        </p:txBody>
      </p:sp>
      <p:sp>
        <p:nvSpPr>
          <p:cNvPr id="10" name="TextBox 9"/>
          <p:cNvSpPr txBox="1"/>
          <p:nvPr/>
        </p:nvSpPr>
        <p:spPr>
          <a:xfrm>
            <a:off x="508114" y="2819400"/>
            <a:ext cx="10162286" cy="228600"/>
          </a:xfrm>
          <a:prstGeom prst="rect">
            <a:avLst/>
          </a:prstGeom>
          <a:noFill/>
        </p:spPr>
        <p:txBody>
          <a:bodyPr wrap="square" lIns="0" rIns="0" tIns="0" bIns="0">
            <a:spAutoFit/>
          </a:bodyPr>
          <a:lstStyle/>
          <a:p>
            <a:pPr algn="l">
              <a:lnSpc>
                <a:spcPct val="140000"/>
              </a:lnSpc>
            </a:pPr>
            <a:r>
              <a:rPr sz="1100" b="0" i="0">
                <a:solidFill>
                  <a:srgbClr val="C4BDA9"/>
                </a:solidFill>
                <a:latin typeface="Space Grotesk"/>
              </a:rPr>
              <a:t>Photographie événementielle en binôme avec Stéphane Nounamo (Friends Studio × UPgraders).</a:t>
            </a:r>
          </a:p>
        </p:txBody>
      </p:sp>
      <p:sp>
        <p:nvSpPr>
          <p:cNvPr id="11" name="TextBox 10"/>
          <p:cNvSpPr txBox="1"/>
          <p:nvPr/>
        </p:nvSpPr>
        <p:spPr>
          <a:xfrm>
            <a:off x="508114" y="3314700"/>
            <a:ext cx="1651371" cy="177800"/>
          </a:xfrm>
          <a:prstGeom prst="rect">
            <a:avLst/>
          </a:prstGeom>
          <a:noFill/>
        </p:spPr>
        <p:txBody>
          <a:bodyPr wrap="square" lIns="0" rIns="0" tIns="0" bIns="0">
            <a:spAutoFit/>
          </a:bodyPr>
          <a:lstStyle/>
          <a:p>
            <a:pPr algn="l">
              <a:lnSpc>
                <a:spcPct val="100000"/>
              </a:lnSpc>
            </a:pPr>
            <a:r>
              <a:rPr sz="900" b="1" i="0" spc="300">
                <a:solidFill>
                  <a:srgbClr val="D96A2A"/>
                </a:solidFill>
                <a:latin typeface="JetBrains Mono"/>
              </a:rPr>
              <a:t>INTERVENTION</a:t>
            </a:r>
          </a:p>
        </p:txBody>
      </p:sp>
      <p:sp>
        <p:nvSpPr>
          <p:cNvPr id="12" name="TextBox 11"/>
          <p:cNvSpPr txBox="1"/>
          <p:nvPr/>
        </p:nvSpPr>
        <p:spPr>
          <a:xfrm>
            <a:off x="508114" y="35687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Couverture événementielle pour le compte Orange Cameroun, géré côté agence par Publicis (AG Partners) puis McCann.</a:t>
            </a:r>
          </a:p>
        </p:txBody>
      </p:sp>
      <p:sp>
        <p:nvSpPr>
          <p:cNvPr id="13" name="TextBox 12"/>
          <p:cNvSpPr txBox="1"/>
          <p:nvPr/>
        </p:nvSpPr>
        <p:spPr>
          <a:xfrm>
            <a:off x="508114" y="37465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
            </a:r>
          </a:p>
        </p:txBody>
      </p:sp>
      <p:sp>
        <p:nvSpPr>
          <p:cNvPr id="14" name="TextBox 13"/>
          <p:cNvSpPr txBox="1"/>
          <p:nvPr/>
        </p:nvSpPr>
        <p:spPr>
          <a:xfrm>
            <a:off x="508114" y="39243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  Orange Excellence — bourses des 30 meilleurs bacheliers nationaux</a:t>
            </a:r>
          </a:p>
        </p:txBody>
      </p:sp>
      <p:sp>
        <p:nvSpPr>
          <p:cNvPr id="15" name="TextBox 14"/>
          <p:cNvSpPr txBox="1"/>
          <p:nvPr/>
        </p:nvSpPr>
        <p:spPr>
          <a:xfrm>
            <a:off x="508114" y="41021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  ANAFOOT — Académie Nationale de Football, programme jeunes talents</a:t>
            </a:r>
          </a:p>
        </p:txBody>
      </p:sp>
      <p:sp>
        <p:nvSpPr>
          <p:cNvPr id="16" name="TextBox 15"/>
          <p:cNvSpPr txBox="1"/>
          <p:nvPr/>
        </p:nvSpPr>
        <p:spPr>
          <a:xfrm>
            <a:off x="508114" y="42799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  Première Indomptable</a:t>
            </a:r>
          </a:p>
        </p:txBody>
      </p:sp>
      <p:sp>
        <p:nvSpPr>
          <p:cNvPr id="17" name="TextBox 16"/>
          <p:cNvSpPr txBox="1"/>
          <p:nvPr/>
        </p:nvSpPr>
        <p:spPr>
          <a:xfrm>
            <a:off x="508114" y="44577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  Concert Mimie</a:t>
            </a:r>
          </a:p>
        </p:txBody>
      </p:sp>
      <p:sp>
        <p:nvSpPr>
          <p:cNvPr id="18" name="TextBox 17"/>
          <p:cNvSpPr txBox="1"/>
          <p:nvPr/>
        </p:nvSpPr>
        <p:spPr>
          <a:xfrm>
            <a:off x="508114" y="46355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
            </a:r>
          </a:p>
        </p:txBody>
      </p:sp>
      <p:sp>
        <p:nvSpPr>
          <p:cNvPr id="19" name="TextBox 18"/>
          <p:cNvSpPr txBox="1"/>
          <p:nvPr/>
        </p:nvSpPr>
        <p:spPr>
          <a:xfrm>
            <a:off x="508114" y="48133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Mission longue (2013-2018), puis collaboration ponctuelle.</a:t>
            </a:r>
          </a:p>
        </p:txBody>
      </p:sp>
      <p:sp>
        <p:nvSpPr>
          <p:cNvPr id="20" name="TextBox 19"/>
          <p:cNvSpPr txBox="1"/>
          <p:nvPr/>
        </p:nvSpPr>
        <p:spPr>
          <a:xfrm>
            <a:off x="508114" y="49911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Volumétrie : campagnes locales et régionales, multiples territoires.</a:t>
            </a:r>
          </a:p>
        </p:txBody>
      </p:sp>
      <p:sp>
        <p:nvSpPr>
          <p:cNvPr id="21" name="TextBox 20"/>
          <p:cNvSpPr txBox="1"/>
          <p:nvPr/>
        </p:nvSpPr>
        <p:spPr>
          <a:xfrm>
            <a:off x="508114" y="5918200"/>
            <a:ext cx="8892000" cy="177800"/>
          </a:xfrm>
          <a:prstGeom prst="rect">
            <a:avLst/>
          </a:prstGeom>
          <a:noFill/>
        </p:spPr>
        <p:txBody>
          <a:bodyPr wrap="square" lIns="0" rIns="0" tIns="0" bIns="0">
            <a:spAutoFit/>
          </a:bodyPr>
          <a:lstStyle/>
          <a:p>
            <a:pPr algn="l">
              <a:lnSpc>
                <a:spcPct val="100000"/>
              </a:lnSpc>
            </a:pPr>
            <a:r>
              <a:rPr sz="900" b="0" i="1" spc="100">
                <a:solidFill>
                  <a:srgbClr val="807868"/>
                </a:solidFill>
                <a:latin typeface="Space Grotesk"/>
              </a:rPr>
              <a:t>Orange Excellence   ·   ANAFOOT   ·   Concerts   ·   Cinéma   ·   Telco</a:t>
            </a:r>
          </a:p>
        </p:txBody>
      </p:sp>
      <p:sp>
        <p:nvSpPr>
          <p:cNvPr id="22" name="TextBox 21"/>
          <p:cNvSpPr txBox="1"/>
          <p:nvPr/>
        </p:nvSpPr>
        <p:spPr>
          <a:xfrm>
            <a:off x="508114" y="6400800"/>
            <a:ext cx="2540571" cy="152400"/>
          </a:xfrm>
          <a:prstGeom prst="rect">
            <a:avLst/>
          </a:prstGeom>
          <a:noFill/>
        </p:spPr>
        <p:txBody>
          <a:bodyPr wrap="square" lIns="0" rIns="0" tIns="0" bIns="0">
            <a:spAutoFit/>
          </a:bodyPr>
          <a:lstStyle/>
          <a:p>
            <a:pPr algn="l">
              <a:lnSpc>
                <a:spcPct val="100000"/>
              </a:lnSpc>
            </a:pPr>
            <a:r>
              <a:rPr sz="800" b="0" i="1">
                <a:solidFill>
                  <a:srgbClr val="807868"/>
                </a:solidFill>
                <a:latin typeface="JetBrains Mono"/>
              </a:rPr>
              <a:t>xtincell.com</a:t>
            </a:r>
          </a:p>
        </p:txBody>
      </p:sp>
      <p:sp>
        <p:nvSpPr>
          <p:cNvPr id="23" name="TextBox 22"/>
          <p:cNvSpPr txBox="1"/>
          <p:nvPr/>
        </p:nvSpPr>
        <p:spPr>
          <a:xfrm>
            <a:off x="9146057" y="6400800"/>
            <a:ext cx="2540571" cy="1524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 14 / 19</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ECE6D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1A1814"/>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C0B8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7621714"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P·03  ·  L'EXÉCUTION</a:t>
            </a:r>
          </a:p>
        </p:txBody>
      </p:sp>
      <p:sp>
        <p:nvSpPr>
          <p:cNvPr id="7" name="TextBox 6"/>
          <p:cNvSpPr txBox="1"/>
          <p:nvPr/>
        </p:nvSpPr>
        <p:spPr>
          <a:xfrm>
            <a:off x="508114" y="1143000"/>
            <a:ext cx="8892000" cy="635000"/>
          </a:xfrm>
          <a:prstGeom prst="rect">
            <a:avLst/>
          </a:prstGeom>
          <a:noFill/>
        </p:spPr>
        <p:txBody>
          <a:bodyPr wrap="square" lIns="0" rIns="0" tIns="0" bIns="0">
            <a:spAutoFit/>
          </a:bodyPr>
          <a:lstStyle/>
          <a:p>
            <a:pPr algn="l">
              <a:lnSpc>
                <a:spcPct val="100000"/>
              </a:lnSpc>
            </a:pPr>
            <a:r>
              <a:rPr sz="4200" b="0" i="0">
                <a:solidFill>
                  <a:srgbClr val="1A1814"/>
                </a:solidFill>
                <a:latin typeface="Instrument Serif"/>
              </a:rPr>
              <a:t>Friends Studio × UPgraders</a:t>
            </a:r>
          </a:p>
        </p:txBody>
      </p:sp>
      <p:sp>
        <p:nvSpPr>
          <p:cNvPr id="8" name="TextBox 7"/>
          <p:cNvSpPr txBox="1"/>
          <p:nvPr/>
        </p:nvSpPr>
        <p:spPr>
          <a:xfrm>
            <a:off x="508114" y="1993900"/>
            <a:ext cx="10162286" cy="2286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CELLULE DE PRODUCTION  ·  LA GUILDE  ·  2024 — 2025</a:t>
            </a:r>
          </a:p>
        </p:txBody>
      </p:sp>
      <p:sp>
        <p:nvSpPr>
          <p:cNvPr id="9" name="TextBox 8"/>
          <p:cNvSpPr txBox="1"/>
          <p:nvPr/>
        </p:nvSpPr>
        <p:spPr>
          <a:xfrm>
            <a:off x="508114" y="2616200"/>
            <a:ext cx="1270285" cy="177800"/>
          </a:xfrm>
          <a:prstGeom prst="rect">
            <a:avLst/>
          </a:prstGeom>
          <a:noFill/>
        </p:spPr>
        <p:txBody>
          <a:bodyPr wrap="square" lIns="0" rIns="0" tIns="0" bIns="0">
            <a:spAutoFit/>
          </a:bodyPr>
          <a:lstStyle/>
          <a:p>
            <a:pPr algn="l">
              <a:lnSpc>
                <a:spcPct val="100000"/>
              </a:lnSpc>
            </a:pPr>
            <a:r>
              <a:rPr sz="900" b="1" i="0" spc="300">
                <a:solidFill>
                  <a:srgbClr val="D96A2A"/>
                </a:solidFill>
                <a:latin typeface="JetBrains Mono"/>
              </a:rPr>
              <a:t>RÔLE</a:t>
            </a:r>
          </a:p>
        </p:txBody>
      </p:sp>
      <p:sp>
        <p:nvSpPr>
          <p:cNvPr id="10" name="TextBox 9"/>
          <p:cNvSpPr txBox="1"/>
          <p:nvPr/>
        </p:nvSpPr>
        <p:spPr>
          <a:xfrm>
            <a:off x="508114" y="2819400"/>
            <a:ext cx="10162286" cy="228600"/>
          </a:xfrm>
          <a:prstGeom prst="rect">
            <a:avLst/>
          </a:prstGeom>
          <a:noFill/>
        </p:spPr>
        <p:txBody>
          <a:bodyPr wrap="square" lIns="0" rIns="0" tIns="0" bIns="0">
            <a:spAutoFit/>
          </a:bodyPr>
          <a:lstStyle/>
          <a:p>
            <a:pPr algn="l">
              <a:lnSpc>
                <a:spcPct val="140000"/>
              </a:lnSpc>
            </a:pPr>
            <a:r>
              <a:rPr sz="1100" b="0" i="0">
                <a:solidFill>
                  <a:srgbClr val="3A3530"/>
                </a:solidFill>
                <a:latin typeface="Space Grotesk"/>
              </a:rPr>
              <a:t>Direction d'image et production pour marques hospitality et luxe.</a:t>
            </a:r>
          </a:p>
        </p:txBody>
      </p:sp>
      <p:sp>
        <p:nvSpPr>
          <p:cNvPr id="11" name="TextBox 10"/>
          <p:cNvSpPr txBox="1"/>
          <p:nvPr/>
        </p:nvSpPr>
        <p:spPr>
          <a:xfrm>
            <a:off x="508114" y="3314700"/>
            <a:ext cx="1651371" cy="177800"/>
          </a:xfrm>
          <a:prstGeom prst="rect">
            <a:avLst/>
          </a:prstGeom>
          <a:noFill/>
        </p:spPr>
        <p:txBody>
          <a:bodyPr wrap="square" lIns="0" rIns="0" tIns="0" bIns="0">
            <a:spAutoFit/>
          </a:bodyPr>
          <a:lstStyle/>
          <a:p>
            <a:pPr algn="l">
              <a:lnSpc>
                <a:spcPct val="100000"/>
              </a:lnSpc>
            </a:pPr>
            <a:r>
              <a:rPr sz="900" b="1" i="0" spc="300">
                <a:solidFill>
                  <a:srgbClr val="D96A2A"/>
                </a:solidFill>
                <a:latin typeface="JetBrains Mono"/>
              </a:rPr>
              <a:t>INTERVENTION</a:t>
            </a:r>
          </a:p>
        </p:txBody>
      </p:sp>
      <p:sp>
        <p:nvSpPr>
          <p:cNvPr id="12" name="TextBox 11"/>
          <p:cNvSpPr txBox="1"/>
          <p:nvPr/>
        </p:nvSpPr>
        <p:spPr>
          <a:xfrm>
            <a:off x="508114" y="3568700"/>
            <a:ext cx="7621714" cy="177800"/>
          </a:xfrm>
          <a:prstGeom prst="rect">
            <a:avLst/>
          </a:prstGeom>
          <a:noFill/>
        </p:spPr>
        <p:txBody>
          <a:bodyPr wrap="square" lIns="0" rIns="0" tIns="0" bIns="0">
            <a:spAutoFit/>
          </a:bodyPr>
          <a:lstStyle/>
          <a:p>
            <a:pPr algn="l">
              <a:lnSpc>
                <a:spcPct val="150000"/>
              </a:lnSpc>
            </a:pPr>
            <a:r>
              <a:rPr sz="1000" b="0" i="0">
                <a:solidFill>
                  <a:srgbClr val="3A3530"/>
                </a:solidFill>
                <a:latin typeface="Space Grotesk"/>
              </a:rPr>
              <a:t>Cellule de production audiovisuelle co-animée avec Stéphane Nounamo.</a:t>
            </a:r>
          </a:p>
        </p:txBody>
      </p:sp>
      <p:sp>
        <p:nvSpPr>
          <p:cNvPr id="13" name="TextBox 12"/>
          <p:cNvSpPr txBox="1"/>
          <p:nvPr/>
        </p:nvSpPr>
        <p:spPr>
          <a:xfrm>
            <a:off x="508114" y="3746500"/>
            <a:ext cx="7621714" cy="177800"/>
          </a:xfrm>
          <a:prstGeom prst="rect">
            <a:avLst/>
          </a:prstGeom>
          <a:noFill/>
        </p:spPr>
        <p:txBody>
          <a:bodyPr wrap="square" lIns="0" rIns="0" tIns="0" bIns="0">
            <a:spAutoFit/>
          </a:bodyPr>
          <a:lstStyle/>
          <a:p>
            <a:pPr algn="l">
              <a:lnSpc>
                <a:spcPct val="150000"/>
              </a:lnSpc>
            </a:pPr>
            <a:r>
              <a:rPr sz="1000" b="0" i="0">
                <a:solidFill>
                  <a:srgbClr val="3A3530"/>
                </a:solidFill>
                <a:latin typeface="Space Grotesk"/>
              </a:rPr>
              <a:t>Partenaire exécution privilégié d'UPgraders.</a:t>
            </a:r>
          </a:p>
        </p:txBody>
      </p:sp>
      <p:sp>
        <p:nvSpPr>
          <p:cNvPr id="14" name="TextBox 13"/>
          <p:cNvSpPr txBox="1"/>
          <p:nvPr/>
        </p:nvSpPr>
        <p:spPr>
          <a:xfrm>
            <a:off x="508114" y="3924300"/>
            <a:ext cx="7621714" cy="177800"/>
          </a:xfrm>
          <a:prstGeom prst="rect">
            <a:avLst/>
          </a:prstGeom>
          <a:noFill/>
        </p:spPr>
        <p:txBody>
          <a:bodyPr wrap="square" lIns="0" rIns="0" tIns="0" bIns="0">
            <a:spAutoFit/>
          </a:bodyPr>
          <a:lstStyle/>
          <a:p>
            <a:pPr algn="l">
              <a:lnSpc>
                <a:spcPct val="150000"/>
              </a:lnSpc>
            </a:pPr>
            <a:r>
              <a:rPr sz="1000" b="0" i="0">
                <a:solidFill>
                  <a:srgbClr val="3A3530"/>
                </a:solidFill>
                <a:latin typeface="Space Grotesk"/>
              </a:rPr>
              <a:t/>
            </a:r>
          </a:p>
        </p:txBody>
      </p:sp>
      <p:sp>
        <p:nvSpPr>
          <p:cNvPr id="15" name="TextBox 14"/>
          <p:cNvSpPr txBox="1"/>
          <p:nvPr/>
        </p:nvSpPr>
        <p:spPr>
          <a:xfrm>
            <a:off x="508114" y="4102100"/>
            <a:ext cx="7621714" cy="177800"/>
          </a:xfrm>
          <a:prstGeom prst="rect">
            <a:avLst/>
          </a:prstGeom>
          <a:noFill/>
        </p:spPr>
        <p:txBody>
          <a:bodyPr wrap="square" lIns="0" rIns="0" tIns="0" bIns="0">
            <a:spAutoFit/>
          </a:bodyPr>
          <a:lstStyle/>
          <a:p>
            <a:pPr algn="l">
              <a:lnSpc>
                <a:spcPct val="150000"/>
              </a:lnSpc>
            </a:pPr>
            <a:r>
              <a:rPr sz="1000" b="0" i="0">
                <a:solidFill>
                  <a:srgbClr val="3A3530"/>
                </a:solidFill>
                <a:latin typeface="Space Grotesk"/>
              </a:rPr>
              <a:t>·  Akwa Palace (2025) — campagne vidéo publicitaire, hôtel premium Douala</a:t>
            </a:r>
          </a:p>
        </p:txBody>
      </p:sp>
      <p:sp>
        <p:nvSpPr>
          <p:cNvPr id="16" name="TextBox 15"/>
          <p:cNvSpPr txBox="1"/>
          <p:nvPr/>
        </p:nvSpPr>
        <p:spPr>
          <a:xfrm>
            <a:off x="508114" y="4279900"/>
            <a:ext cx="7621714" cy="177800"/>
          </a:xfrm>
          <a:prstGeom prst="rect">
            <a:avLst/>
          </a:prstGeom>
          <a:noFill/>
        </p:spPr>
        <p:txBody>
          <a:bodyPr wrap="square" lIns="0" rIns="0" tIns="0" bIns="0">
            <a:spAutoFit/>
          </a:bodyPr>
          <a:lstStyle/>
          <a:p>
            <a:pPr algn="l">
              <a:lnSpc>
                <a:spcPct val="150000"/>
              </a:lnSpc>
            </a:pPr>
            <a:r>
              <a:rPr sz="1000" b="0" i="0">
                <a:solidFill>
                  <a:srgbClr val="3A3530"/>
                </a:solidFill>
                <a:latin typeface="Space Grotesk"/>
              </a:rPr>
              <a:t>·  Oceanis Kribi · The Villa (2024) — production vidéo &amp; image, resort balnéaire</a:t>
            </a:r>
          </a:p>
        </p:txBody>
      </p:sp>
      <p:sp>
        <p:nvSpPr>
          <p:cNvPr id="17" name="TextBox 16"/>
          <p:cNvSpPr txBox="1"/>
          <p:nvPr/>
        </p:nvSpPr>
        <p:spPr>
          <a:xfrm>
            <a:off x="508114" y="4457700"/>
            <a:ext cx="7621714" cy="177800"/>
          </a:xfrm>
          <a:prstGeom prst="rect">
            <a:avLst/>
          </a:prstGeom>
          <a:noFill/>
        </p:spPr>
        <p:txBody>
          <a:bodyPr wrap="square" lIns="0" rIns="0" tIns="0" bIns="0">
            <a:spAutoFit/>
          </a:bodyPr>
          <a:lstStyle/>
          <a:p>
            <a:pPr algn="l">
              <a:lnSpc>
                <a:spcPct val="150000"/>
              </a:lnSpc>
            </a:pPr>
            <a:r>
              <a:rPr sz="1000" b="0" i="0">
                <a:solidFill>
                  <a:srgbClr val="3A3530"/>
                </a:solidFill>
                <a:latin typeface="Space Grotesk"/>
              </a:rPr>
              <a:t>·  Maison Gimane (2024) — joaillerie sur mesure, contenus produit, déclinaisons social</a:t>
            </a:r>
          </a:p>
        </p:txBody>
      </p:sp>
      <p:sp>
        <p:nvSpPr>
          <p:cNvPr id="18" name="TextBox 17"/>
          <p:cNvSpPr txBox="1"/>
          <p:nvPr/>
        </p:nvSpPr>
        <p:spPr>
          <a:xfrm>
            <a:off x="508114" y="4635500"/>
            <a:ext cx="7621714" cy="177800"/>
          </a:xfrm>
          <a:prstGeom prst="rect">
            <a:avLst/>
          </a:prstGeom>
          <a:noFill/>
        </p:spPr>
        <p:txBody>
          <a:bodyPr wrap="square" lIns="0" rIns="0" tIns="0" bIns="0">
            <a:spAutoFit/>
          </a:bodyPr>
          <a:lstStyle/>
          <a:p>
            <a:pPr algn="l">
              <a:lnSpc>
                <a:spcPct val="150000"/>
              </a:lnSpc>
            </a:pPr>
            <a:r>
              <a:rPr sz="1000" b="0" i="0">
                <a:solidFill>
                  <a:srgbClr val="3A3530"/>
                </a:solidFill>
                <a:latin typeface="Space Grotesk"/>
              </a:rPr>
              <a:t>·  RETLAW × HoHaaa Music — réalisation clip artiste</a:t>
            </a:r>
          </a:p>
        </p:txBody>
      </p:sp>
      <p:sp>
        <p:nvSpPr>
          <p:cNvPr id="19" name="TextBox 18"/>
          <p:cNvSpPr txBox="1"/>
          <p:nvPr/>
        </p:nvSpPr>
        <p:spPr>
          <a:xfrm>
            <a:off x="508114" y="4813300"/>
            <a:ext cx="7621714" cy="177800"/>
          </a:xfrm>
          <a:prstGeom prst="rect">
            <a:avLst/>
          </a:prstGeom>
          <a:noFill/>
        </p:spPr>
        <p:txBody>
          <a:bodyPr wrap="square" lIns="0" rIns="0" tIns="0" bIns="0">
            <a:spAutoFit/>
          </a:bodyPr>
          <a:lstStyle/>
          <a:p>
            <a:pPr algn="l">
              <a:lnSpc>
                <a:spcPct val="150000"/>
              </a:lnSpc>
            </a:pPr>
            <a:r>
              <a:rPr sz="1000" b="0" i="0">
                <a:solidFill>
                  <a:srgbClr val="3A3530"/>
                </a:solidFill>
                <a:latin typeface="Space Grotesk"/>
              </a:rPr>
              <a:t/>
            </a:r>
          </a:p>
        </p:txBody>
      </p:sp>
      <p:sp>
        <p:nvSpPr>
          <p:cNvPr id="20" name="TextBox 19"/>
          <p:cNvSpPr txBox="1"/>
          <p:nvPr/>
        </p:nvSpPr>
        <p:spPr>
          <a:xfrm>
            <a:off x="508114" y="4991100"/>
            <a:ext cx="7621714" cy="177800"/>
          </a:xfrm>
          <a:prstGeom prst="rect">
            <a:avLst/>
          </a:prstGeom>
          <a:noFill/>
        </p:spPr>
        <p:txBody>
          <a:bodyPr wrap="square" lIns="0" rIns="0" tIns="0" bIns="0">
            <a:spAutoFit/>
          </a:bodyPr>
          <a:lstStyle/>
          <a:p>
            <a:pPr algn="l">
              <a:lnSpc>
                <a:spcPct val="150000"/>
              </a:lnSpc>
            </a:pPr>
            <a:r>
              <a:rPr sz="1000" b="0" i="0">
                <a:solidFill>
                  <a:srgbClr val="3A3530"/>
                </a:solidFill>
                <a:latin typeface="Space Grotesk"/>
              </a:rPr>
              <a:t>Direction d'image, captation, montage, livrables multi-formats.</a:t>
            </a:r>
          </a:p>
        </p:txBody>
      </p:sp>
      <p:sp>
        <p:nvSpPr>
          <p:cNvPr id="21" name="TextBox 20"/>
          <p:cNvSpPr txBox="1"/>
          <p:nvPr/>
        </p:nvSpPr>
        <p:spPr>
          <a:xfrm>
            <a:off x="508114" y="5918200"/>
            <a:ext cx="8892000" cy="177800"/>
          </a:xfrm>
          <a:prstGeom prst="rect">
            <a:avLst/>
          </a:prstGeom>
          <a:noFill/>
        </p:spPr>
        <p:txBody>
          <a:bodyPr wrap="square" lIns="0" rIns="0" tIns="0" bIns="0">
            <a:spAutoFit/>
          </a:bodyPr>
          <a:lstStyle/>
          <a:p>
            <a:pPr algn="l">
              <a:lnSpc>
                <a:spcPct val="100000"/>
              </a:lnSpc>
            </a:pPr>
            <a:r>
              <a:rPr sz="900" b="0" i="1" spc="100">
                <a:solidFill>
                  <a:srgbClr val="807868"/>
                </a:solidFill>
                <a:latin typeface="Space Grotesk"/>
              </a:rPr>
              <a:t>Hospitality   ·   Luxe   ·   Joaillerie   ·   Music video   ·   Vidéo</a:t>
            </a:r>
          </a:p>
        </p:txBody>
      </p:sp>
      <p:sp>
        <p:nvSpPr>
          <p:cNvPr id="22" name="TextBox 21"/>
          <p:cNvSpPr txBox="1"/>
          <p:nvPr/>
        </p:nvSpPr>
        <p:spPr>
          <a:xfrm>
            <a:off x="8892000" y="3670300"/>
            <a:ext cx="2794628" cy="152400"/>
          </a:xfrm>
          <a:prstGeom prst="rect">
            <a:avLst/>
          </a:prstGeom>
          <a:noFill/>
        </p:spPr>
        <p:txBody>
          <a:bodyPr wrap="square" lIns="0" rIns="0" tIns="0" bIns="0">
            <a:spAutoFit/>
          </a:bodyPr>
          <a:lstStyle/>
          <a:p>
            <a:pPr algn="l">
              <a:lnSpc>
                <a:spcPct val="100000"/>
              </a:lnSpc>
            </a:pPr>
            <a:r>
              <a:rPr sz="800" b="1" i="0" spc="300">
                <a:solidFill>
                  <a:srgbClr val="D96A2A"/>
                </a:solidFill>
                <a:latin typeface="JetBrains Mono"/>
              </a:rPr>
              <a:t>APERÇU  —  FRIENDS STUDIO</a:t>
            </a:r>
          </a:p>
        </p:txBody>
      </p:sp>
      <p:sp>
        <p:nvSpPr>
          <p:cNvPr id="23" name="Rectangle 22"/>
          <p:cNvSpPr/>
          <p:nvPr/>
        </p:nvSpPr>
        <p:spPr>
          <a:xfrm>
            <a:off x="8892000" y="4000500"/>
            <a:ext cx="2794628" cy="1841500"/>
          </a:xfrm>
          <a:prstGeom prst="rect">
            <a:avLst/>
          </a:prstGeom>
          <a:solidFill>
            <a:srgbClr val="16131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4" name="Picture 23" descr="13-friends-photography-01.jpg"/>
          <p:cNvPicPr>
            <a:picLocks noChangeAspect="1"/>
          </p:cNvPicPr>
          <p:nvPr/>
        </p:nvPicPr>
        <p:blipFill>
          <a:blip r:embed="rId2"/>
          <a:stretch>
            <a:fillRect/>
          </a:stretch>
        </p:blipFill>
        <p:spPr>
          <a:xfrm>
            <a:off x="9368357" y="4000500"/>
            <a:ext cx="1841914" cy="1841500"/>
          </a:xfrm>
          <a:prstGeom prst="rect">
            <a:avLst/>
          </a:prstGeom>
        </p:spPr>
      </p:pic>
      <p:sp>
        <p:nvSpPr>
          <p:cNvPr id="25" name="TextBox 24"/>
          <p:cNvSpPr txBox="1"/>
          <p:nvPr/>
        </p:nvSpPr>
        <p:spPr>
          <a:xfrm>
            <a:off x="8892000" y="5892800"/>
            <a:ext cx="2794628" cy="152400"/>
          </a:xfrm>
          <a:prstGeom prst="rect">
            <a:avLst/>
          </a:prstGeom>
          <a:noFill/>
        </p:spPr>
        <p:txBody>
          <a:bodyPr wrap="square" lIns="0" rIns="0" tIns="0" bIns="0">
            <a:spAutoFit/>
          </a:bodyPr>
          <a:lstStyle/>
          <a:p>
            <a:pPr algn="l">
              <a:lnSpc>
                <a:spcPct val="100000"/>
              </a:lnSpc>
            </a:pPr>
            <a:r>
              <a:rPr sz="700" b="0" i="1">
                <a:solidFill>
                  <a:srgbClr val="807868"/>
                </a:solidFill>
                <a:latin typeface="Instrument Serif"/>
              </a:rPr>
              <a:t>Aperçu  ·  voir annexe pour la planche complète.</a:t>
            </a:r>
          </a:p>
        </p:txBody>
      </p:sp>
      <p:sp>
        <p:nvSpPr>
          <p:cNvPr id="26" name="TextBox 25"/>
          <p:cNvSpPr txBox="1"/>
          <p:nvPr/>
        </p:nvSpPr>
        <p:spPr>
          <a:xfrm>
            <a:off x="508114" y="6400800"/>
            <a:ext cx="2540571" cy="152400"/>
          </a:xfrm>
          <a:prstGeom prst="rect">
            <a:avLst/>
          </a:prstGeom>
          <a:noFill/>
        </p:spPr>
        <p:txBody>
          <a:bodyPr wrap="square" lIns="0" rIns="0" tIns="0" bIns="0">
            <a:spAutoFit/>
          </a:bodyPr>
          <a:lstStyle/>
          <a:p>
            <a:pPr algn="l">
              <a:lnSpc>
                <a:spcPct val="100000"/>
              </a:lnSpc>
            </a:pPr>
            <a:r>
              <a:rPr sz="800" b="0" i="1">
                <a:solidFill>
                  <a:srgbClr val="807868"/>
                </a:solidFill>
                <a:latin typeface="JetBrains Mono"/>
              </a:rPr>
              <a:t>xtincell.com</a:t>
            </a:r>
          </a:p>
        </p:txBody>
      </p:sp>
      <p:sp>
        <p:nvSpPr>
          <p:cNvPr id="27" name="TextBox 26"/>
          <p:cNvSpPr txBox="1"/>
          <p:nvPr/>
        </p:nvSpPr>
        <p:spPr>
          <a:xfrm>
            <a:off x="9146057" y="6400800"/>
            <a:ext cx="2540571" cy="1524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 15 / 19</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7621714"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P·03  ·  L'EXÉCUTION</a:t>
            </a:r>
          </a:p>
        </p:txBody>
      </p:sp>
      <p:sp>
        <p:nvSpPr>
          <p:cNvPr id="7" name="TextBox 6"/>
          <p:cNvSpPr txBox="1"/>
          <p:nvPr/>
        </p:nvSpPr>
        <p:spPr>
          <a:xfrm>
            <a:off x="508114" y="1143000"/>
            <a:ext cx="8892000" cy="635000"/>
          </a:xfrm>
          <a:prstGeom prst="rect">
            <a:avLst/>
          </a:prstGeom>
          <a:noFill/>
        </p:spPr>
        <p:txBody>
          <a:bodyPr wrap="square" lIns="0" rIns="0" tIns="0" bIns="0">
            <a:spAutoFit/>
          </a:bodyPr>
          <a:lstStyle/>
          <a:p>
            <a:pPr algn="l">
              <a:lnSpc>
                <a:spcPct val="100000"/>
              </a:lnSpc>
            </a:pPr>
            <a:r>
              <a:rPr sz="4200" b="0" i="0">
                <a:solidFill>
                  <a:srgbClr val="F4EEDF"/>
                </a:solidFill>
                <a:latin typeface="Instrument Serif"/>
              </a:rPr>
              <a:t>CIMENCAM</a:t>
            </a:r>
          </a:p>
        </p:txBody>
      </p:sp>
      <p:sp>
        <p:nvSpPr>
          <p:cNvPr id="8" name="TextBox 7"/>
          <p:cNvSpPr txBox="1"/>
          <p:nvPr/>
        </p:nvSpPr>
        <p:spPr>
          <a:xfrm>
            <a:off x="508114" y="1993900"/>
            <a:ext cx="10162286" cy="2286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2023 — 2024  ·  MARQUE BLANCHE  ·  VIA OMENKART</a:t>
            </a:r>
          </a:p>
        </p:txBody>
      </p:sp>
      <p:sp>
        <p:nvSpPr>
          <p:cNvPr id="9" name="TextBox 8"/>
          <p:cNvSpPr txBox="1"/>
          <p:nvPr/>
        </p:nvSpPr>
        <p:spPr>
          <a:xfrm>
            <a:off x="508114" y="2616200"/>
            <a:ext cx="1270285" cy="177800"/>
          </a:xfrm>
          <a:prstGeom prst="rect">
            <a:avLst/>
          </a:prstGeom>
          <a:noFill/>
        </p:spPr>
        <p:txBody>
          <a:bodyPr wrap="square" lIns="0" rIns="0" tIns="0" bIns="0">
            <a:spAutoFit/>
          </a:bodyPr>
          <a:lstStyle/>
          <a:p>
            <a:pPr algn="l">
              <a:lnSpc>
                <a:spcPct val="100000"/>
              </a:lnSpc>
            </a:pPr>
            <a:r>
              <a:rPr sz="900" b="1" i="0" spc="300">
                <a:solidFill>
                  <a:srgbClr val="D96A2A"/>
                </a:solidFill>
                <a:latin typeface="JetBrains Mono"/>
              </a:rPr>
              <a:t>RÔLE</a:t>
            </a:r>
          </a:p>
        </p:txBody>
      </p:sp>
      <p:sp>
        <p:nvSpPr>
          <p:cNvPr id="10" name="TextBox 9"/>
          <p:cNvSpPr txBox="1"/>
          <p:nvPr/>
        </p:nvSpPr>
        <p:spPr>
          <a:xfrm>
            <a:off x="508114" y="2819400"/>
            <a:ext cx="10162286" cy="228600"/>
          </a:xfrm>
          <a:prstGeom prst="rect">
            <a:avLst/>
          </a:prstGeom>
          <a:noFill/>
        </p:spPr>
        <p:txBody>
          <a:bodyPr wrap="square" lIns="0" rIns="0" tIns="0" bIns="0">
            <a:spAutoFit/>
          </a:bodyPr>
          <a:lstStyle/>
          <a:p>
            <a:pPr algn="l">
              <a:lnSpc>
                <a:spcPct val="140000"/>
              </a:lnSpc>
            </a:pPr>
            <a:r>
              <a:rPr sz="1100" b="0" i="0">
                <a:solidFill>
                  <a:srgbClr val="C4BDA9"/>
                </a:solidFill>
                <a:latin typeface="Space Grotesk"/>
              </a:rPr>
              <a:t>Production vidéo corporate — Cimenteries du Cameroun, 60 ans, 55% part de marché.</a:t>
            </a:r>
          </a:p>
        </p:txBody>
      </p:sp>
      <p:sp>
        <p:nvSpPr>
          <p:cNvPr id="11" name="TextBox 10"/>
          <p:cNvSpPr txBox="1"/>
          <p:nvPr/>
        </p:nvSpPr>
        <p:spPr>
          <a:xfrm>
            <a:off x="508114" y="3314700"/>
            <a:ext cx="1651371" cy="177800"/>
          </a:xfrm>
          <a:prstGeom prst="rect">
            <a:avLst/>
          </a:prstGeom>
          <a:noFill/>
        </p:spPr>
        <p:txBody>
          <a:bodyPr wrap="square" lIns="0" rIns="0" tIns="0" bIns="0">
            <a:spAutoFit/>
          </a:bodyPr>
          <a:lstStyle/>
          <a:p>
            <a:pPr algn="l">
              <a:lnSpc>
                <a:spcPct val="100000"/>
              </a:lnSpc>
            </a:pPr>
            <a:r>
              <a:rPr sz="900" b="1" i="0" spc="300">
                <a:solidFill>
                  <a:srgbClr val="D96A2A"/>
                </a:solidFill>
                <a:latin typeface="JetBrains Mono"/>
              </a:rPr>
              <a:t>INTERVENTION</a:t>
            </a:r>
          </a:p>
        </p:txBody>
      </p:sp>
      <p:sp>
        <p:nvSpPr>
          <p:cNvPr id="12" name="TextBox 11"/>
          <p:cNvSpPr txBox="1"/>
          <p:nvPr/>
        </p:nvSpPr>
        <p:spPr>
          <a:xfrm>
            <a:off x="508114" y="35687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Mandat en marque blanche via OmenKart (agence pan-africaine de Diane Audrey Ngako).</a:t>
            </a:r>
          </a:p>
        </p:txBody>
      </p:sp>
      <p:sp>
        <p:nvSpPr>
          <p:cNvPr id="13" name="TextBox 12"/>
          <p:cNvSpPr txBox="1"/>
          <p:nvPr/>
        </p:nvSpPr>
        <p:spPr>
          <a:xfrm>
            <a:off x="508114" y="37465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
            </a:r>
          </a:p>
        </p:txBody>
      </p:sp>
      <p:sp>
        <p:nvSpPr>
          <p:cNvPr id="14" name="TextBox 13"/>
          <p:cNvSpPr txBox="1"/>
          <p:nvPr/>
        </p:nvSpPr>
        <p:spPr>
          <a:xfrm>
            <a:off x="508114" y="39243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  Discours de début d'année du directeur — captation, montage corporate</a:t>
            </a:r>
          </a:p>
        </p:txBody>
      </p:sp>
      <p:sp>
        <p:nvSpPr>
          <p:cNvPr id="15" name="TextBox 14"/>
          <p:cNvSpPr txBox="1"/>
          <p:nvPr/>
        </p:nvSpPr>
        <p:spPr>
          <a:xfrm>
            <a:off x="508114" y="41021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  Vidéo 8 mars 2023 — portrait croisé, mise en valeur des femmes du groupe</a:t>
            </a:r>
          </a:p>
        </p:txBody>
      </p:sp>
      <p:sp>
        <p:nvSpPr>
          <p:cNvPr id="16" name="TextBox 15"/>
          <p:cNvSpPr txBox="1"/>
          <p:nvPr/>
        </p:nvSpPr>
        <p:spPr>
          <a:xfrm>
            <a:off x="508114" y="42799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
            </a:r>
          </a:p>
        </p:txBody>
      </p:sp>
      <p:sp>
        <p:nvSpPr>
          <p:cNvPr id="17" name="TextBox 16"/>
          <p:cNvSpPr txBox="1"/>
          <p:nvPr/>
        </p:nvSpPr>
        <p:spPr>
          <a:xfrm>
            <a:off x="508114" y="44577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Autres collaborations OmenKart sur la même période (2022-2024) :</a:t>
            </a:r>
          </a:p>
        </p:txBody>
      </p:sp>
      <p:sp>
        <p:nvSpPr>
          <p:cNvPr id="18" name="TextBox 17"/>
          <p:cNvSpPr txBox="1"/>
          <p:nvPr/>
        </p:nvSpPr>
        <p:spPr>
          <a:xfrm>
            <a:off x="508114" y="46355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capsules Diaspoassur, Douala Digital Show, événement Ambitieuse.</a:t>
            </a:r>
          </a:p>
        </p:txBody>
      </p:sp>
      <p:sp>
        <p:nvSpPr>
          <p:cNvPr id="19" name="TextBox 18"/>
          <p:cNvSpPr txBox="1"/>
          <p:nvPr/>
        </p:nvSpPr>
        <p:spPr>
          <a:xfrm>
            <a:off x="508114" y="5918200"/>
            <a:ext cx="8892000" cy="177800"/>
          </a:xfrm>
          <a:prstGeom prst="rect">
            <a:avLst/>
          </a:prstGeom>
          <a:noFill/>
        </p:spPr>
        <p:txBody>
          <a:bodyPr wrap="square" lIns="0" rIns="0" tIns="0" bIns="0">
            <a:spAutoFit/>
          </a:bodyPr>
          <a:lstStyle/>
          <a:p>
            <a:pPr algn="l">
              <a:lnSpc>
                <a:spcPct val="100000"/>
              </a:lnSpc>
            </a:pPr>
            <a:r>
              <a:rPr sz="900" b="0" i="1" spc="100">
                <a:solidFill>
                  <a:srgbClr val="807868"/>
                </a:solidFill>
                <a:latin typeface="Space Grotesk"/>
              </a:rPr>
              <a:t>Corporate   ·   Portrait croisé   ·   Vidéo   ·   Industrie   ·   OmenKart</a:t>
            </a:r>
          </a:p>
        </p:txBody>
      </p:sp>
      <p:sp>
        <p:nvSpPr>
          <p:cNvPr id="20" name="TextBox 19"/>
          <p:cNvSpPr txBox="1"/>
          <p:nvPr/>
        </p:nvSpPr>
        <p:spPr>
          <a:xfrm>
            <a:off x="8892000" y="3670300"/>
            <a:ext cx="2794628" cy="152400"/>
          </a:xfrm>
          <a:prstGeom prst="rect">
            <a:avLst/>
          </a:prstGeom>
          <a:noFill/>
        </p:spPr>
        <p:txBody>
          <a:bodyPr wrap="square" lIns="0" rIns="0" tIns="0" bIns="0">
            <a:spAutoFit/>
          </a:bodyPr>
          <a:lstStyle/>
          <a:p>
            <a:pPr algn="l">
              <a:lnSpc>
                <a:spcPct val="100000"/>
              </a:lnSpc>
            </a:pPr>
            <a:r>
              <a:rPr sz="800" b="1" i="0" spc="300">
                <a:solidFill>
                  <a:srgbClr val="D96A2A"/>
                </a:solidFill>
                <a:latin typeface="JetBrains Mono"/>
              </a:rPr>
              <a:t>APERÇU  —  CIMENCAM VIA OMENKART</a:t>
            </a:r>
          </a:p>
        </p:txBody>
      </p:sp>
      <p:sp>
        <p:nvSpPr>
          <p:cNvPr id="21" name="Rectangle 20"/>
          <p:cNvSpPr/>
          <p:nvPr/>
        </p:nvSpPr>
        <p:spPr>
          <a:xfrm>
            <a:off x="8892000" y="4000500"/>
            <a:ext cx="2794628" cy="1841500"/>
          </a:xfrm>
          <a:prstGeom prst="rect">
            <a:avLst/>
          </a:prstGeom>
          <a:solidFill>
            <a:srgbClr val="16131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2" name="Picture 21" descr="omenkart-clients-01.jpg"/>
          <p:cNvPicPr>
            <a:picLocks noChangeAspect="1"/>
          </p:cNvPicPr>
          <p:nvPr/>
        </p:nvPicPr>
        <p:blipFill>
          <a:blip r:embed="rId2"/>
          <a:stretch>
            <a:fillRect/>
          </a:stretch>
        </p:blipFill>
        <p:spPr>
          <a:xfrm>
            <a:off x="8892000" y="4061767"/>
            <a:ext cx="2794628" cy="1718964"/>
          </a:xfrm>
          <a:prstGeom prst="rect">
            <a:avLst/>
          </a:prstGeom>
        </p:spPr>
      </p:pic>
      <p:sp>
        <p:nvSpPr>
          <p:cNvPr id="23" name="TextBox 22"/>
          <p:cNvSpPr txBox="1"/>
          <p:nvPr/>
        </p:nvSpPr>
        <p:spPr>
          <a:xfrm>
            <a:off x="8892000" y="5892800"/>
            <a:ext cx="2794628" cy="152400"/>
          </a:xfrm>
          <a:prstGeom prst="rect">
            <a:avLst/>
          </a:prstGeom>
          <a:noFill/>
        </p:spPr>
        <p:txBody>
          <a:bodyPr wrap="square" lIns="0" rIns="0" tIns="0" bIns="0">
            <a:spAutoFit/>
          </a:bodyPr>
          <a:lstStyle/>
          <a:p>
            <a:pPr algn="l">
              <a:lnSpc>
                <a:spcPct val="100000"/>
              </a:lnSpc>
            </a:pPr>
            <a:r>
              <a:rPr sz="700" b="0" i="1">
                <a:solidFill>
                  <a:srgbClr val="807868"/>
                </a:solidFill>
                <a:latin typeface="Instrument Serif"/>
              </a:rPr>
              <a:t>Aperçu  ·  voir annexe pour la planche complète.</a:t>
            </a:r>
          </a:p>
        </p:txBody>
      </p:sp>
      <p:sp>
        <p:nvSpPr>
          <p:cNvPr id="24" name="TextBox 23"/>
          <p:cNvSpPr txBox="1"/>
          <p:nvPr/>
        </p:nvSpPr>
        <p:spPr>
          <a:xfrm>
            <a:off x="508114" y="6400800"/>
            <a:ext cx="2540571" cy="152400"/>
          </a:xfrm>
          <a:prstGeom prst="rect">
            <a:avLst/>
          </a:prstGeom>
          <a:noFill/>
        </p:spPr>
        <p:txBody>
          <a:bodyPr wrap="square" lIns="0" rIns="0" tIns="0" bIns="0">
            <a:spAutoFit/>
          </a:bodyPr>
          <a:lstStyle/>
          <a:p>
            <a:pPr algn="l">
              <a:lnSpc>
                <a:spcPct val="100000"/>
              </a:lnSpc>
            </a:pPr>
            <a:r>
              <a:rPr sz="800" b="0" i="1">
                <a:solidFill>
                  <a:srgbClr val="807868"/>
                </a:solidFill>
                <a:latin typeface="JetBrains Mono"/>
              </a:rPr>
              <a:t>xtincell.com</a:t>
            </a:r>
          </a:p>
        </p:txBody>
      </p:sp>
      <p:sp>
        <p:nvSpPr>
          <p:cNvPr id="25" name="TextBox 24"/>
          <p:cNvSpPr txBox="1"/>
          <p:nvPr/>
        </p:nvSpPr>
        <p:spPr>
          <a:xfrm>
            <a:off x="9146057" y="6400800"/>
            <a:ext cx="2540571" cy="1524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 16 / 19</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7621714"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P·03  ·  L'EXÉCUTION</a:t>
            </a:r>
          </a:p>
        </p:txBody>
      </p:sp>
      <p:sp>
        <p:nvSpPr>
          <p:cNvPr id="7" name="TextBox 6"/>
          <p:cNvSpPr txBox="1"/>
          <p:nvPr/>
        </p:nvSpPr>
        <p:spPr>
          <a:xfrm>
            <a:off x="508114" y="1143000"/>
            <a:ext cx="8892000" cy="635000"/>
          </a:xfrm>
          <a:prstGeom prst="rect">
            <a:avLst/>
          </a:prstGeom>
          <a:noFill/>
        </p:spPr>
        <p:txBody>
          <a:bodyPr wrap="square" lIns="0" rIns="0" tIns="0" bIns="0">
            <a:spAutoFit/>
          </a:bodyPr>
          <a:lstStyle/>
          <a:p>
            <a:pPr algn="l">
              <a:lnSpc>
                <a:spcPct val="100000"/>
              </a:lnSpc>
            </a:pPr>
            <a:r>
              <a:rPr sz="4200" b="0" i="0">
                <a:solidFill>
                  <a:srgbClr val="F4EEDF"/>
                </a:solidFill>
                <a:latin typeface="Instrument Serif"/>
              </a:rPr>
              <a:t>Maison Moët &amp; Chandon</a:t>
            </a:r>
          </a:p>
        </p:txBody>
      </p:sp>
      <p:sp>
        <p:nvSpPr>
          <p:cNvPr id="8" name="TextBox 7"/>
          <p:cNvSpPr txBox="1"/>
          <p:nvPr/>
        </p:nvSpPr>
        <p:spPr>
          <a:xfrm>
            <a:off x="508114" y="1993900"/>
            <a:ext cx="10162286" cy="2286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2024  ·  MOËT GRAND DAY  ·  VIA HER MEDIA (LEILA KIGHA)</a:t>
            </a:r>
          </a:p>
        </p:txBody>
      </p:sp>
      <p:sp>
        <p:nvSpPr>
          <p:cNvPr id="9" name="TextBox 8"/>
          <p:cNvSpPr txBox="1"/>
          <p:nvPr/>
        </p:nvSpPr>
        <p:spPr>
          <a:xfrm>
            <a:off x="508114" y="2616200"/>
            <a:ext cx="1270285" cy="177800"/>
          </a:xfrm>
          <a:prstGeom prst="rect">
            <a:avLst/>
          </a:prstGeom>
          <a:noFill/>
        </p:spPr>
        <p:txBody>
          <a:bodyPr wrap="square" lIns="0" rIns="0" tIns="0" bIns="0">
            <a:spAutoFit/>
          </a:bodyPr>
          <a:lstStyle/>
          <a:p>
            <a:pPr algn="l">
              <a:lnSpc>
                <a:spcPct val="100000"/>
              </a:lnSpc>
            </a:pPr>
            <a:r>
              <a:rPr sz="900" b="1" i="0" spc="300">
                <a:solidFill>
                  <a:srgbClr val="D96A2A"/>
                </a:solidFill>
                <a:latin typeface="JetBrains Mono"/>
              </a:rPr>
              <a:t>RÔLE</a:t>
            </a:r>
          </a:p>
        </p:txBody>
      </p:sp>
      <p:sp>
        <p:nvSpPr>
          <p:cNvPr id="10" name="TextBox 9"/>
          <p:cNvSpPr txBox="1"/>
          <p:nvPr/>
        </p:nvSpPr>
        <p:spPr>
          <a:xfrm>
            <a:off x="508114" y="2819400"/>
            <a:ext cx="10162286" cy="228600"/>
          </a:xfrm>
          <a:prstGeom prst="rect">
            <a:avLst/>
          </a:prstGeom>
          <a:noFill/>
        </p:spPr>
        <p:txBody>
          <a:bodyPr wrap="square" lIns="0" rIns="0" tIns="0" bIns="0">
            <a:spAutoFit/>
          </a:bodyPr>
          <a:lstStyle/>
          <a:p>
            <a:pPr algn="l">
              <a:lnSpc>
                <a:spcPct val="140000"/>
              </a:lnSpc>
            </a:pPr>
            <a:r>
              <a:rPr sz="1100" b="0" i="0">
                <a:solidFill>
                  <a:srgbClr val="C4BDA9"/>
                </a:solidFill>
                <a:latin typeface="Space Grotesk"/>
              </a:rPr>
              <a:t>Gestion des assets visuels et coordination d'équipe — volet Cameroun.</a:t>
            </a:r>
          </a:p>
        </p:txBody>
      </p:sp>
      <p:sp>
        <p:nvSpPr>
          <p:cNvPr id="11" name="TextBox 10"/>
          <p:cNvSpPr txBox="1"/>
          <p:nvPr/>
        </p:nvSpPr>
        <p:spPr>
          <a:xfrm>
            <a:off x="508114" y="3314700"/>
            <a:ext cx="1651371" cy="177800"/>
          </a:xfrm>
          <a:prstGeom prst="rect">
            <a:avLst/>
          </a:prstGeom>
          <a:noFill/>
        </p:spPr>
        <p:txBody>
          <a:bodyPr wrap="square" lIns="0" rIns="0" tIns="0" bIns="0">
            <a:spAutoFit/>
          </a:bodyPr>
          <a:lstStyle/>
          <a:p>
            <a:pPr algn="l">
              <a:lnSpc>
                <a:spcPct val="100000"/>
              </a:lnSpc>
            </a:pPr>
            <a:r>
              <a:rPr sz="900" b="1" i="0" spc="300">
                <a:solidFill>
                  <a:srgbClr val="D96A2A"/>
                </a:solidFill>
                <a:latin typeface="JetBrains Mono"/>
              </a:rPr>
              <a:t>INTERVENTION</a:t>
            </a:r>
          </a:p>
        </p:txBody>
      </p:sp>
      <p:sp>
        <p:nvSpPr>
          <p:cNvPr id="12" name="TextBox 11"/>
          <p:cNvSpPr txBox="1"/>
          <p:nvPr/>
        </p:nvSpPr>
        <p:spPr>
          <a:xfrm>
            <a:off x="508114" y="35687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Maison Moët &amp; Moët Grand Day — toast pan-africain simultané dans 8 pays africains,</a:t>
            </a:r>
          </a:p>
        </p:txBody>
      </p:sp>
      <p:sp>
        <p:nvSpPr>
          <p:cNvPr id="13" name="TextBox 12"/>
          <p:cNvSpPr txBox="1"/>
          <p:nvPr/>
        </p:nvSpPr>
        <p:spPr>
          <a:xfrm>
            <a:off x="508114" y="37465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célébration élégance et champagne.</a:t>
            </a:r>
          </a:p>
        </p:txBody>
      </p:sp>
      <p:sp>
        <p:nvSpPr>
          <p:cNvPr id="14" name="TextBox 13"/>
          <p:cNvSpPr txBox="1"/>
          <p:nvPr/>
        </p:nvSpPr>
        <p:spPr>
          <a:xfrm>
            <a:off x="508114" y="39243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
            </a:r>
          </a:p>
        </p:txBody>
      </p:sp>
      <p:sp>
        <p:nvSpPr>
          <p:cNvPr id="15" name="TextBox 14"/>
          <p:cNvSpPr txBox="1"/>
          <p:nvPr/>
        </p:nvSpPr>
        <p:spPr>
          <a:xfrm>
            <a:off x="508114" y="41021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Volet Cameroun coordonné via Her Media. Mission : assets visuels, équipe terrain,</a:t>
            </a:r>
          </a:p>
        </p:txBody>
      </p:sp>
      <p:sp>
        <p:nvSpPr>
          <p:cNvPr id="16" name="TextBox 15"/>
          <p:cNvSpPr txBox="1"/>
          <p:nvPr/>
        </p:nvSpPr>
        <p:spPr>
          <a:xfrm>
            <a:off x="508114" y="42799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livrables synchronisés avec les autres territoires.</a:t>
            </a:r>
          </a:p>
        </p:txBody>
      </p:sp>
      <p:sp>
        <p:nvSpPr>
          <p:cNvPr id="17" name="TextBox 16"/>
          <p:cNvSpPr txBox="1"/>
          <p:nvPr/>
        </p:nvSpPr>
        <p:spPr>
          <a:xfrm>
            <a:off x="508114" y="44577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
            </a:r>
          </a:p>
        </p:txBody>
      </p:sp>
      <p:sp>
        <p:nvSpPr>
          <p:cNvPr id="18" name="TextBox 17"/>
          <p:cNvSpPr txBox="1"/>
          <p:nvPr/>
        </p:nvSpPr>
        <p:spPr>
          <a:xfrm>
            <a:off x="508114" y="46355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Événement luxe high-stakes : célébrités, dignitaires, influenceurs.</a:t>
            </a:r>
          </a:p>
        </p:txBody>
      </p:sp>
      <p:sp>
        <p:nvSpPr>
          <p:cNvPr id="19" name="TextBox 18"/>
          <p:cNvSpPr txBox="1"/>
          <p:nvPr/>
        </p:nvSpPr>
        <p:spPr>
          <a:xfrm>
            <a:off x="508114" y="48133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Délivrables compatibles standards Moët international.</a:t>
            </a:r>
          </a:p>
        </p:txBody>
      </p:sp>
      <p:sp>
        <p:nvSpPr>
          <p:cNvPr id="20" name="TextBox 19"/>
          <p:cNvSpPr txBox="1"/>
          <p:nvPr/>
        </p:nvSpPr>
        <p:spPr>
          <a:xfrm>
            <a:off x="508114" y="5918200"/>
            <a:ext cx="8892000" cy="177800"/>
          </a:xfrm>
          <a:prstGeom prst="rect">
            <a:avLst/>
          </a:prstGeom>
          <a:noFill/>
        </p:spPr>
        <p:txBody>
          <a:bodyPr wrap="square" lIns="0" rIns="0" tIns="0" bIns="0">
            <a:spAutoFit/>
          </a:bodyPr>
          <a:lstStyle/>
          <a:p>
            <a:pPr algn="l">
              <a:lnSpc>
                <a:spcPct val="100000"/>
              </a:lnSpc>
            </a:pPr>
            <a:r>
              <a:rPr sz="900" b="0" i="1" spc="100">
                <a:solidFill>
                  <a:srgbClr val="807868"/>
                </a:solidFill>
                <a:latin typeface="Space Grotesk"/>
              </a:rPr>
              <a:t>Luxe   ·   Événementiel   ·   Pan-Afrique   ·   Champagne   ·   Coordination</a:t>
            </a:r>
          </a:p>
        </p:txBody>
      </p:sp>
      <p:sp>
        <p:nvSpPr>
          <p:cNvPr id="21" name="TextBox 20"/>
          <p:cNvSpPr txBox="1"/>
          <p:nvPr/>
        </p:nvSpPr>
        <p:spPr>
          <a:xfrm>
            <a:off x="508114" y="6400800"/>
            <a:ext cx="2540571" cy="152400"/>
          </a:xfrm>
          <a:prstGeom prst="rect">
            <a:avLst/>
          </a:prstGeom>
          <a:noFill/>
        </p:spPr>
        <p:txBody>
          <a:bodyPr wrap="square" lIns="0" rIns="0" tIns="0" bIns="0">
            <a:spAutoFit/>
          </a:bodyPr>
          <a:lstStyle/>
          <a:p>
            <a:pPr algn="l">
              <a:lnSpc>
                <a:spcPct val="100000"/>
              </a:lnSpc>
            </a:pPr>
            <a:r>
              <a:rPr sz="800" b="0" i="1">
                <a:solidFill>
                  <a:srgbClr val="807868"/>
                </a:solidFill>
                <a:latin typeface="JetBrains Mono"/>
              </a:rPr>
              <a:t>xtincell.com</a:t>
            </a:r>
          </a:p>
        </p:txBody>
      </p:sp>
      <p:sp>
        <p:nvSpPr>
          <p:cNvPr id="22" name="TextBox 21"/>
          <p:cNvSpPr txBox="1"/>
          <p:nvPr/>
        </p:nvSpPr>
        <p:spPr>
          <a:xfrm>
            <a:off x="9146057" y="6400800"/>
            <a:ext cx="2540571" cy="1524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 17 / 19</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7621714"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 07  —  GALERIE</a:t>
            </a:r>
          </a:p>
        </p:txBody>
      </p:sp>
      <p:sp>
        <p:nvSpPr>
          <p:cNvPr id="7" name="TextBox 6"/>
          <p:cNvSpPr txBox="1"/>
          <p:nvPr/>
        </p:nvSpPr>
        <p:spPr>
          <a:xfrm>
            <a:off x="508114" y="1079500"/>
            <a:ext cx="11432572" cy="635000"/>
          </a:xfrm>
          <a:prstGeom prst="rect">
            <a:avLst/>
          </a:prstGeom>
          <a:noFill/>
        </p:spPr>
        <p:txBody>
          <a:bodyPr wrap="square" lIns="0" rIns="0" tIns="0" bIns="0">
            <a:spAutoFit/>
          </a:bodyPr>
          <a:lstStyle/>
          <a:p>
            <a:pPr algn="l">
              <a:lnSpc>
                <a:spcPct val="100000"/>
              </a:lnSpc>
            </a:pPr>
            <a:r>
              <a:rPr sz="4400" b="0" i="0">
                <a:solidFill>
                  <a:srgbClr val="F4EEDF"/>
                </a:solidFill>
                <a:latin typeface="Instrument Serif"/>
              </a:rPr>
              <a:t>L'œil.</a:t>
            </a:r>
          </a:p>
        </p:txBody>
      </p:sp>
      <p:sp>
        <p:nvSpPr>
          <p:cNvPr id="8" name="TextBox 7"/>
          <p:cNvSpPr txBox="1"/>
          <p:nvPr/>
        </p:nvSpPr>
        <p:spPr>
          <a:xfrm>
            <a:off x="508114" y="1727200"/>
            <a:ext cx="11432572" cy="558800"/>
          </a:xfrm>
          <a:prstGeom prst="rect">
            <a:avLst/>
          </a:prstGeom>
          <a:noFill/>
        </p:spPr>
        <p:txBody>
          <a:bodyPr wrap="square" lIns="0" rIns="0" tIns="0" bIns="0">
            <a:spAutoFit/>
          </a:bodyPr>
          <a:lstStyle/>
          <a:p>
            <a:pPr algn="l">
              <a:lnSpc>
                <a:spcPct val="100000"/>
              </a:lnSpc>
            </a:pPr>
            <a:r>
              <a:rPr sz="4200" b="0" i="1">
                <a:solidFill>
                  <a:srgbClr val="D96A2A"/>
                </a:solidFill>
                <a:latin typeface="Instrument Serif"/>
              </a:rPr>
              <a:t>Mémoire visuelle.</a:t>
            </a:r>
          </a:p>
        </p:txBody>
      </p:sp>
      <p:sp>
        <p:nvSpPr>
          <p:cNvPr id="9" name="TextBox 8"/>
          <p:cNvSpPr txBox="1"/>
          <p:nvPr/>
        </p:nvSpPr>
        <p:spPr>
          <a:xfrm>
            <a:off x="508114" y="2565400"/>
            <a:ext cx="10162286" cy="228600"/>
          </a:xfrm>
          <a:prstGeom prst="rect">
            <a:avLst/>
          </a:prstGeom>
          <a:noFill/>
        </p:spPr>
        <p:txBody>
          <a:bodyPr wrap="square" lIns="0" rIns="0" tIns="0" bIns="0">
            <a:spAutoFit/>
          </a:bodyPr>
          <a:lstStyle/>
          <a:p>
            <a:pPr algn="l">
              <a:lnSpc>
                <a:spcPct val="100000"/>
              </a:lnSpc>
            </a:pPr>
            <a:r>
              <a:rPr sz="1100" b="0" i="1">
                <a:solidFill>
                  <a:srgbClr val="807868"/>
                </a:solidFill>
                <a:latin typeface="Instrument Serif"/>
                <a:hlinkClick r:id="rId2"/>
              </a:rPr>
              <a:t>Sélection d'archives Pixieset  ·  18+ collections en ligne sur xtincell.pixieset.com</a:t>
            </a:r>
          </a:p>
        </p:txBody>
      </p:sp>
      <p:sp>
        <p:nvSpPr>
          <p:cNvPr id="10" name="Rectangle 9"/>
          <p:cNvSpPr/>
          <p:nvPr/>
        </p:nvSpPr>
        <p:spPr>
          <a:xfrm>
            <a:off x="508114" y="2692400"/>
            <a:ext cx="2667600" cy="13335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01-kof-festival-2024.jpg"/>
          <p:cNvPicPr>
            <a:picLocks noChangeAspect="1"/>
          </p:cNvPicPr>
          <p:nvPr/>
        </p:nvPicPr>
        <p:blipFill>
          <a:blip r:embed="rId3"/>
          <a:stretch>
            <a:fillRect/>
          </a:stretch>
        </p:blipFill>
        <p:spPr>
          <a:xfrm>
            <a:off x="842345" y="2692400"/>
            <a:ext cx="1999138" cy="1333500"/>
          </a:xfrm>
          <a:prstGeom prst="rect">
            <a:avLst/>
          </a:prstGeom>
        </p:spPr>
      </p:pic>
      <p:sp>
        <p:nvSpPr>
          <p:cNvPr id="12" name="TextBox 11"/>
          <p:cNvSpPr txBox="1"/>
          <p:nvPr/>
        </p:nvSpPr>
        <p:spPr>
          <a:xfrm>
            <a:off x="508114" y="4025900"/>
            <a:ext cx="2667600" cy="177800"/>
          </a:xfrm>
          <a:prstGeom prst="rect">
            <a:avLst/>
          </a:prstGeom>
          <a:noFill/>
        </p:spPr>
        <p:txBody>
          <a:bodyPr wrap="square" lIns="0" rIns="0" tIns="0" bIns="0">
            <a:spAutoFit/>
          </a:bodyPr>
          <a:lstStyle/>
          <a:p>
            <a:pPr algn="l">
              <a:lnSpc>
                <a:spcPct val="100000"/>
              </a:lnSpc>
            </a:pPr>
            <a:r>
              <a:rPr sz="800" b="0" i="0" spc="100">
                <a:solidFill>
                  <a:srgbClr val="C4BDA9"/>
                </a:solidFill>
                <a:latin typeface="JetBrains Mono"/>
              </a:rPr>
              <a:t>K-mer Otaku Festival 2024</a:t>
            </a:r>
          </a:p>
        </p:txBody>
      </p:sp>
      <p:sp>
        <p:nvSpPr>
          <p:cNvPr id="13" name="Rectangle 12"/>
          <p:cNvSpPr/>
          <p:nvPr/>
        </p:nvSpPr>
        <p:spPr>
          <a:xfrm>
            <a:off x="3353554" y="2692400"/>
            <a:ext cx="2667600" cy="13335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4" name="Picture 13" descr="02-shevolution-2025.jpg"/>
          <p:cNvPicPr>
            <a:picLocks noChangeAspect="1"/>
          </p:cNvPicPr>
          <p:nvPr/>
        </p:nvPicPr>
        <p:blipFill>
          <a:blip r:embed="rId4"/>
          <a:stretch>
            <a:fillRect/>
          </a:stretch>
        </p:blipFill>
        <p:spPr>
          <a:xfrm>
            <a:off x="3353554" y="2734071"/>
            <a:ext cx="2667600" cy="1250156"/>
          </a:xfrm>
          <a:prstGeom prst="rect">
            <a:avLst/>
          </a:prstGeom>
        </p:spPr>
      </p:pic>
      <p:sp>
        <p:nvSpPr>
          <p:cNvPr id="15" name="TextBox 14"/>
          <p:cNvSpPr txBox="1"/>
          <p:nvPr/>
        </p:nvSpPr>
        <p:spPr>
          <a:xfrm>
            <a:off x="3353554" y="4025900"/>
            <a:ext cx="2667600" cy="177800"/>
          </a:xfrm>
          <a:prstGeom prst="rect">
            <a:avLst/>
          </a:prstGeom>
          <a:noFill/>
        </p:spPr>
        <p:txBody>
          <a:bodyPr wrap="square" lIns="0" rIns="0" tIns="0" bIns="0">
            <a:spAutoFit/>
          </a:bodyPr>
          <a:lstStyle/>
          <a:p>
            <a:pPr algn="l">
              <a:lnSpc>
                <a:spcPct val="100000"/>
              </a:lnSpc>
            </a:pPr>
            <a:r>
              <a:rPr sz="800" b="0" i="0" spc="100">
                <a:solidFill>
                  <a:srgbClr val="C4BDA9"/>
                </a:solidFill>
                <a:latin typeface="JetBrains Mono"/>
              </a:rPr>
              <a:t>Shevolution  ·  2025</a:t>
            </a:r>
          </a:p>
        </p:txBody>
      </p:sp>
      <p:sp>
        <p:nvSpPr>
          <p:cNvPr id="16" name="Rectangle 15"/>
          <p:cNvSpPr/>
          <p:nvPr/>
        </p:nvSpPr>
        <p:spPr>
          <a:xfrm>
            <a:off x="6198994" y="2692400"/>
            <a:ext cx="2667600" cy="13335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7" name="Picture 16" descr="03-lydol-portrait.jpg"/>
          <p:cNvPicPr>
            <a:picLocks noChangeAspect="1"/>
          </p:cNvPicPr>
          <p:nvPr/>
        </p:nvPicPr>
        <p:blipFill>
          <a:blip r:embed="rId5"/>
          <a:stretch>
            <a:fillRect/>
          </a:stretch>
        </p:blipFill>
        <p:spPr>
          <a:xfrm>
            <a:off x="6463080" y="2692400"/>
            <a:ext cx="2139428" cy="1333500"/>
          </a:xfrm>
          <a:prstGeom prst="rect">
            <a:avLst/>
          </a:prstGeom>
        </p:spPr>
      </p:pic>
      <p:sp>
        <p:nvSpPr>
          <p:cNvPr id="18" name="TextBox 17"/>
          <p:cNvSpPr txBox="1"/>
          <p:nvPr/>
        </p:nvSpPr>
        <p:spPr>
          <a:xfrm>
            <a:off x="6198994" y="4025900"/>
            <a:ext cx="2667600" cy="177800"/>
          </a:xfrm>
          <a:prstGeom prst="rect">
            <a:avLst/>
          </a:prstGeom>
          <a:noFill/>
        </p:spPr>
        <p:txBody>
          <a:bodyPr wrap="square" lIns="0" rIns="0" tIns="0" bIns="0">
            <a:spAutoFit/>
          </a:bodyPr>
          <a:lstStyle/>
          <a:p>
            <a:pPr algn="l">
              <a:lnSpc>
                <a:spcPct val="100000"/>
              </a:lnSpc>
            </a:pPr>
            <a:r>
              <a:rPr sz="800" b="0" i="0" spc="100">
                <a:solidFill>
                  <a:srgbClr val="C4BDA9"/>
                </a:solidFill>
                <a:latin typeface="JetBrains Mono"/>
              </a:rPr>
              <a:t>Lydol  ·  Portrait Musique</a:t>
            </a:r>
          </a:p>
        </p:txBody>
      </p:sp>
      <p:sp>
        <p:nvSpPr>
          <p:cNvPr id="19" name="Rectangle 18"/>
          <p:cNvSpPr/>
          <p:nvPr/>
        </p:nvSpPr>
        <p:spPr>
          <a:xfrm>
            <a:off x="9044434" y="2692400"/>
            <a:ext cx="2667600" cy="13335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0" name="Picture 19" descr="04-h3riq-portrait.jpg"/>
          <p:cNvPicPr>
            <a:picLocks noChangeAspect="1"/>
          </p:cNvPicPr>
          <p:nvPr/>
        </p:nvPicPr>
        <p:blipFill>
          <a:blip r:embed="rId6"/>
          <a:stretch>
            <a:fillRect/>
          </a:stretch>
        </p:blipFill>
        <p:spPr>
          <a:xfrm>
            <a:off x="9044434" y="2734071"/>
            <a:ext cx="2667600" cy="1250156"/>
          </a:xfrm>
          <a:prstGeom prst="rect">
            <a:avLst/>
          </a:prstGeom>
        </p:spPr>
      </p:pic>
      <p:sp>
        <p:nvSpPr>
          <p:cNvPr id="21" name="TextBox 20"/>
          <p:cNvSpPr txBox="1"/>
          <p:nvPr/>
        </p:nvSpPr>
        <p:spPr>
          <a:xfrm>
            <a:off x="9044434" y="4025900"/>
            <a:ext cx="2667600" cy="177800"/>
          </a:xfrm>
          <a:prstGeom prst="rect">
            <a:avLst/>
          </a:prstGeom>
          <a:noFill/>
        </p:spPr>
        <p:txBody>
          <a:bodyPr wrap="square" lIns="0" rIns="0" tIns="0" bIns="0">
            <a:spAutoFit/>
          </a:bodyPr>
          <a:lstStyle/>
          <a:p>
            <a:pPr algn="l">
              <a:lnSpc>
                <a:spcPct val="100000"/>
              </a:lnSpc>
            </a:pPr>
            <a:r>
              <a:rPr sz="800" b="0" i="0" spc="100">
                <a:solidFill>
                  <a:srgbClr val="C4BDA9"/>
                </a:solidFill>
                <a:latin typeface="JetBrains Mono"/>
              </a:rPr>
              <a:t>H3riQ  ·  Portrait Musique</a:t>
            </a:r>
          </a:p>
        </p:txBody>
      </p:sp>
      <p:sp>
        <p:nvSpPr>
          <p:cNvPr id="22" name="Rectangle 21"/>
          <p:cNvSpPr/>
          <p:nvPr/>
        </p:nvSpPr>
        <p:spPr>
          <a:xfrm>
            <a:off x="508114" y="4381500"/>
            <a:ext cx="2667600" cy="13335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3" name="Picture 22" descr="05-afrobit-evenement.jpg"/>
          <p:cNvPicPr>
            <a:picLocks noChangeAspect="1"/>
          </p:cNvPicPr>
          <p:nvPr/>
        </p:nvPicPr>
        <p:blipFill>
          <a:blip r:embed="rId7"/>
          <a:stretch>
            <a:fillRect/>
          </a:stretch>
        </p:blipFill>
        <p:spPr>
          <a:xfrm>
            <a:off x="508114" y="4423171"/>
            <a:ext cx="2667600" cy="1250156"/>
          </a:xfrm>
          <a:prstGeom prst="rect">
            <a:avLst/>
          </a:prstGeom>
        </p:spPr>
      </p:pic>
      <p:sp>
        <p:nvSpPr>
          <p:cNvPr id="24" name="TextBox 23"/>
          <p:cNvSpPr txBox="1"/>
          <p:nvPr/>
        </p:nvSpPr>
        <p:spPr>
          <a:xfrm>
            <a:off x="508114" y="5715000"/>
            <a:ext cx="2667600" cy="177800"/>
          </a:xfrm>
          <a:prstGeom prst="rect">
            <a:avLst/>
          </a:prstGeom>
          <a:noFill/>
        </p:spPr>
        <p:txBody>
          <a:bodyPr wrap="square" lIns="0" rIns="0" tIns="0" bIns="0">
            <a:spAutoFit/>
          </a:bodyPr>
          <a:lstStyle/>
          <a:p>
            <a:pPr algn="l">
              <a:lnSpc>
                <a:spcPct val="100000"/>
              </a:lnSpc>
            </a:pPr>
            <a:r>
              <a:rPr sz="800" b="0" i="0" spc="100">
                <a:solidFill>
                  <a:srgbClr val="C4BDA9"/>
                </a:solidFill>
                <a:latin typeface="JetBrains Mono"/>
              </a:rPr>
              <a:t>AfroBit  ·  Événement</a:t>
            </a:r>
          </a:p>
        </p:txBody>
      </p:sp>
      <p:sp>
        <p:nvSpPr>
          <p:cNvPr id="25" name="Rectangle 24"/>
          <p:cNvSpPr/>
          <p:nvPr/>
        </p:nvSpPr>
        <p:spPr>
          <a:xfrm>
            <a:off x="3353554" y="4381500"/>
            <a:ext cx="2667600" cy="13335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6" name="Picture 25" descr="06-ammco-corporate.jpg"/>
          <p:cNvPicPr>
            <a:picLocks noChangeAspect="1"/>
          </p:cNvPicPr>
          <p:nvPr/>
        </p:nvPicPr>
        <p:blipFill>
          <a:blip r:embed="rId8"/>
          <a:stretch>
            <a:fillRect/>
          </a:stretch>
        </p:blipFill>
        <p:spPr>
          <a:xfrm>
            <a:off x="3498452" y="4381500"/>
            <a:ext cx="2377805" cy="1333500"/>
          </a:xfrm>
          <a:prstGeom prst="rect">
            <a:avLst/>
          </a:prstGeom>
        </p:spPr>
      </p:pic>
      <p:sp>
        <p:nvSpPr>
          <p:cNvPr id="27" name="TextBox 26"/>
          <p:cNvSpPr txBox="1"/>
          <p:nvPr/>
        </p:nvSpPr>
        <p:spPr>
          <a:xfrm>
            <a:off x="3353554" y="5715000"/>
            <a:ext cx="2667600" cy="177800"/>
          </a:xfrm>
          <a:prstGeom prst="rect">
            <a:avLst/>
          </a:prstGeom>
          <a:noFill/>
        </p:spPr>
        <p:txBody>
          <a:bodyPr wrap="square" lIns="0" rIns="0" tIns="0" bIns="0">
            <a:spAutoFit/>
          </a:bodyPr>
          <a:lstStyle/>
          <a:p>
            <a:pPr algn="l">
              <a:lnSpc>
                <a:spcPct val="100000"/>
              </a:lnSpc>
            </a:pPr>
            <a:r>
              <a:rPr sz="800" b="0" i="0" spc="100">
                <a:solidFill>
                  <a:srgbClr val="C4BDA9"/>
                </a:solidFill>
                <a:latin typeface="JetBrains Mono"/>
              </a:rPr>
              <a:t>AMMCO  ·  Corporate</a:t>
            </a:r>
          </a:p>
        </p:txBody>
      </p:sp>
      <p:sp>
        <p:nvSpPr>
          <p:cNvPr id="28" name="Rectangle 27"/>
          <p:cNvSpPr/>
          <p:nvPr/>
        </p:nvSpPr>
        <p:spPr>
          <a:xfrm>
            <a:off x="6198994" y="4381500"/>
            <a:ext cx="2667600" cy="13335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9" name="Picture 28" descr="07-roadtrip-nord.jpg"/>
          <p:cNvPicPr>
            <a:picLocks noChangeAspect="1"/>
          </p:cNvPicPr>
          <p:nvPr/>
        </p:nvPicPr>
        <p:blipFill>
          <a:blip r:embed="rId9"/>
          <a:stretch>
            <a:fillRect/>
          </a:stretch>
        </p:blipFill>
        <p:spPr>
          <a:xfrm>
            <a:off x="6198994" y="4423171"/>
            <a:ext cx="2667600" cy="1250156"/>
          </a:xfrm>
          <a:prstGeom prst="rect">
            <a:avLst/>
          </a:prstGeom>
        </p:spPr>
      </p:pic>
      <p:sp>
        <p:nvSpPr>
          <p:cNvPr id="30" name="TextBox 29"/>
          <p:cNvSpPr txBox="1"/>
          <p:nvPr/>
        </p:nvSpPr>
        <p:spPr>
          <a:xfrm>
            <a:off x="6198994" y="5715000"/>
            <a:ext cx="2667600" cy="177800"/>
          </a:xfrm>
          <a:prstGeom prst="rect">
            <a:avLst/>
          </a:prstGeom>
          <a:noFill/>
        </p:spPr>
        <p:txBody>
          <a:bodyPr wrap="square" lIns="0" rIns="0" tIns="0" bIns="0">
            <a:spAutoFit/>
          </a:bodyPr>
          <a:lstStyle/>
          <a:p>
            <a:pPr algn="l">
              <a:lnSpc>
                <a:spcPct val="100000"/>
              </a:lnSpc>
            </a:pPr>
            <a:r>
              <a:rPr sz="800" b="0" i="0" spc="100">
                <a:solidFill>
                  <a:srgbClr val="C4BDA9"/>
                </a:solidFill>
                <a:latin typeface="JetBrains Mono"/>
              </a:rPr>
              <a:t>RoadTrip Nord  ·  Reportage</a:t>
            </a:r>
          </a:p>
        </p:txBody>
      </p:sp>
      <p:sp>
        <p:nvSpPr>
          <p:cNvPr id="31" name="Rectangle 30"/>
          <p:cNvSpPr/>
          <p:nvPr/>
        </p:nvSpPr>
        <p:spPr>
          <a:xfrm>
            <a:off x="9044434" y="4381500"/>
            <a:ext cx="2667600" cy="13335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32" name="Picture 31" descr="08-mounpoubeyi-portrait.jpg"/>
          <p:cNvPicPr>
            <a:picLocks noChangeAspect="1"/>
          </p:cNvPicPr>
          <p:nvPr/>
        </p:nvPicPr>
        <p:blipFill>
          <a:blip r:embed="rId10"/>
          <a:stretch>
            <a:fillRect/>
          </a:stretch>
        </p:blipFill>
        <p:spPr>
          <a:xfrm>
            <a:off x="9044434" y="4423171"/>
            <a:ext cx="2667600" cy="1250156"/>
          </a:xfrm>
          <a:prstGeom prst="rect">
            <a:avLst/>
          </a:prstGeom>
        </p:spPr>
      </p:pic>
      <p:sp>
        <p:nvSpPr>
          <p:cNvPr id="33" name="TextBox 32"/>
          <p:cNvSpPr txBox="1"/>
          <p:nvPr/>
        </p:nvSpPr>
        <p:spPr>
          <a:xfrm>
            <a:off x="9044434" y="5715000"/>
            <a:ext cx="2667600" cy="177800"/>
          </a:xfrm>
          <a:prstGeom prst="rect">
            <a:avLst/>
          </a:prstGeom>
          <a:noFill/>
        </p:spPr>
        <p:txBody>
          <a:bodyPr wrap="square" lIns="0" rIns="0" tIns="0" bIns="0">
            <a:spAutoFit/>
          </a:bodyPr>
          <a:lstStyle/>
          <a:p>
            <a:pPr algn="l">
              <a:lnSpc>
                <a:spcPct val="100000"/>
              </a:lnSpc>
            </a:pPr>
            <a:r>
              <a:rPr sz="800" b="0" i="0" spc="100">
                <a:solidFill>
                  <a:srgbClr val="C4BDA9"/>
                </a:solidFill>
                <a:latin typeface="JetBrains Mono"/>
              </a:rPr>
              <a:t>Mounpoubeyi  ·  Portrait</a:t>
            </a:r>
          </a:p>
        </p:txBody>
      </p:sp>
      <p:sp>
        <p:nvSpPr>
          <p:cNvPr id="34" name="TextBox 33"/>
          <p:cNvSpPr txBox="1"/>
          <p:nvPr/>
        </p:nvSpPr>
        <p:spPr>
          <a:xfrm>
            <a:off x="508114" y="6400800"/>
            <a:ext cx="2540571" cy="152400"/>
          </a:xfrm>
          <a:prstGeom prst="rect">
            <a:avLst/>
          </a:prstGeom>
          <a:noFill/>
        </p:spPr>
        <p:txBody>
          <a:bodyPr wrap="square" lIns="0" rIns="0" tIns="0" bIns="0">
            <a:spAutoFit/>
          </a:bodyPr>
          <a:lstStyle/>
          <a:p>
            <a:pPr algn="l">
              <a:lnSpc>
                <a:spcPct val="100000"/>
              </a:lnSpc>
            </a:pPr>
            <a:r>
              <a:rPr sz="800" b="0" i="1">
                <a:solidFill>
                  <a:srgbClr val="807868"/>
                </a:solidFill>
                <a:latin typeface="JetBrains Mono"/>
              </a:rPr>
              <a:t>xtincell.com</a:t>
            </a:r>
          </a:p>
        </p:txBody>
      </p:sp>
      <p:sp>
        <p:nvSpPr>
          <p:cNvPr id="35" name="TextBox 34"/>
          <p:cNvSpPr txBox="1"/>
          <p:nvPr/>
        </p:nvSpPr>
        <p:spPr>
          <a:xfrm>
            <a:off x="9146057" y="6400800"/>
            <a:ext cx="2540571" cy="1524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 18 / 19</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7621714"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 08  —  ÉCOSYSTÈME &amp; CONTACT</a:t>
            </a:r>
          </a:p>
        </p:txBody>
      </p:sp>
      <p:sp>
        <p:nvSpPr>
          <p:cNvPr id="7" name="TextBox 6"/>
          <p:cNvSpPr txBox="1"/>
          <p:nvPr/>
        </p:nvSpPr>
        <p:spPr>
          <a:xfrm>
            <a:off x="508114" y="1257300"/>
            <a:ext cx="5081143" cy="457200"/>
          </a:xfrm>
          <a:prstGeom prst="rect">
            <a:avLst/>
          </a:prstGeom>
          <a:noFill/>
        </p:spPr>
        <p:txBody>
          <a:bodyPr wrap="square" lIns="0" rIns="0" tIns="0" bIns="0">
            <a:spAutoFit/>
          </a:bodyPr>
          <a:lstStyle/>
          <a:p>
            <a:pPr algn="l">
              <a:lnSpc>
                <a:spcPct val="100000"/>
              </a:lnSpc>
            </a:pPr>
            <a:r>
              <a:rPr sz="3000" b="0" i="0">
                <a:solidFill>
                  <a:srgbClr val="F4EEDF"/>
                </a:solidFill>
                <a:latin typeface="Instrument Serif"/>
              </a:rPr>
              <a:t>L'écosystème</a:t>
            </a:r>
          </a:p>
        </p:txBody>
      </p:sp>
      <p:sp>
        <p:nvSpPr>
          <p:cNvPr id="8" name="TextBox 7"/>
          <p:cNvSpPr txBox="1"/>
          <p:nvPr/>
        </p:nvSpPr>
        <p:spPr>
          <a:xfrm>
            <a:off x="508114" y="2184400"/>
            <a:ext cx="5081143" cy="228600"/>
          </a:xfrm>
          <a:prstGeom prst="rect">
            <a:avLst/>
          </a:prstGeom>
          <a:noFill/>
        </p:spPr>
        <p:txBody>
          <a:bodyPr wrap="square" lIns="0" rIns="0" tIns="0" bIns="0">
            <a:spAutoFit/>
          </a:bodyPr>
          <a:lstStyle/>
          <a:p>
            <a:pPr algn="l">
              <a:lnSpc>
                <a:spcPct val="100000"/>
              </a:lnSpc>
            </a:pPr>
            <a:r>
              <a:rPr sz="1300" b="1" i="0">
                <a:solidFill>
                  <a:srgbClr val="D96A2A"/>
                </a:solidFill>
                <a:latin typeface="Instrument Serif"/>
              </a:rPr>
              <a:t>UPGRADERS SARL</a:t>
            </a:r>
          </a:p>
        </p:txBody>
      </p:sp>
      <p:sp>
        <p:nvSpPr>
          <p:cNvPr id="9" name="TextBox 8"/>
          <p:cNvSpPr txBox="1"/>
          <p:nvPr/>
        </p:nvSpPr>
        <p:spPr>
          <a:xfrm>
            <a:off x="508114" y="2463800"/>
            <a:ext cx="5081143" cy="177800"/>
          </a:xfrm>
          <a:prstGeom prst="rect">
            <a:avLst/>
          </a:prstGeom>
          <a:noFill/>
        </p:spPr>
        <p:txBody>
          <a:bodyPr wrap="square" lIns="0" rIns="0" tIns="0" bIns="0">
            <a:spAutoFit/>
          </a:bodyPr>
          <a:lstStyle/>
          <a:p>
            <a:pPr algn="l">
              <a:lnSpc>
                <a:spcPct val="100000"/>
              </a:lnSpc>
            </a:pPr>
            <a:r>
              <a:rPr sz="1000" b="0" i="1" spc="100">
                <a:solidFill>
                  <a:srgbClr val="807868"/>
                </a:solidFill>
                <a:latin typeface="JetBrains Mono"/>
              </a:rPr>
              <a:t>Mon agence  —  fondée 2017</a:t>
            </a:r>
          </a:p>
        </p:txBody>
      </p:sp>
      <p:sp>
        <p:nvSpPr>
          <p:cNvPr id="10" name="TextBox 9"/>
          <p:cNvSpPr txBox="1"/>
          <p:nvPr/>
        </p:nvSpPr>
        <p:spPr>
          <a:xfrm>
            <a:off x="508114" y="2692400"/>
            <a:ext cx="5081143" cy="4826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Cabinet conseil &amp; stratégie créative. CEO depuis le passage de relais d'Ingrid Nya Ngatchou &amp; Jean-Philippe Veigne (co-fondateurs).</a:t>
            </a:r>
          </a:p>
        </p:txBody>
      </p:sp>
      <p:sp>
        <p:nvSpPr>
          <p:cNvPr id="11" name="TextBox 10"/>
          <p:cNvSpPr txBox="1"/>
          <p:nvPr/>
        </p:nvSpPr>
        <p:spPr>
          <a:xfrm>
            <a:off x="508114" y="3390900"/>
            <a:ext cx="5081143" cy="228600"/>
          </a:xfrm>
          <a:prstGeom prst="rect">
            <a:avLst/>
          </a:prstGeom>
          <a:noFill/>
        </p:spPr>
        <p:txBody>
          <a:bodyPr wrap="square" lIns="0" rIns="0" tIns="0" bIns="0">
            <a:spAutoFit/>
          </a:bodyPr>
          <a:lstStyle/>
          <a:p>
            <a:pPr algn="l">
              <a:lnSpc>
                <a:spcPct val="100000"/>
              </a:lnSpc>
            </a:pPr>
            <a:r>
              <a:rPr sz="1300" b="1" i="0">
                <a:solidFill>
                  <a:srgbClr val="D96A2A"/>
                </a:solidFill>
                <a:latin typeface="Instrument Serif"/>
              </a:rPr>
              <a:t>Friends Studio (La Guilde)</a:t>
            </a:r>
          </a:p>
        </p:txBody>
      </p:sp>
      <p:sp>
        <p:nvSpPr>
          <p:cNvPr id="12" name="TextBox 11"/>
          <p:cNvSpPr txBox="1"/>
          <p:nvPr/>
        </p:nvSpPr>
        <p:spPr>
          <a:xfrm>
            <a:off x="508114" y="3670300"/>
            <a:ext cx="5081143" cy="177800"/>
          </a:xfrm>
          <a:prstGeom prst="rect">
            <a:avLst/>
          </a:prstGeom>
          <a:noFill/>
        </p:spPr>
        <p:txBody>
          <a:bodyPr wrap="square" lIns="0" rIns="0" tIns="0" bIns="0">
            <a:spAutoFit/>
          </a:bodyPr>
          <a:lstStyle/>
          <a:p>
            <a:pPr algn="l">
              <a:lnSpc>
                <a:spcPct val="100000"/>
              </a:lnSpc>
            </a:pPr>
            <a:r>
              <a:rPr sz="1000" b="0" i="1" spc="100">
                <a:solidFill>
                  <a:srgbClr val="807868"/>
                </a:solidFill>
                <a:latin typeface="JetBrains Mono"/>
              </a:rPr>
              <a:t>Cellule de production</a:t>
            </a:r>
          </a:p>
        </p:txBody>
      </p:sp>
      <p:sp>
        <p:nvSpPr>
          <p:cNvPr id="13" name="TextBox 12"/>
          <p:cNvSpPr txBox="1"/>
          <p:nvPr/>
        </p:nvSpPr>
        <p:spPr>
          <a:xfrm>
            <a:off x="508114" y="3898900"/>
            <a:ext cx="5081143" cy="4826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Studio audiovisuel co-animé avec Stéphane Nounamo. Partenaire exécution d'UPgraders.</a:t>
            </a:r>
          </a:p>
        </p:txBody>
      </p:sp>
      <p:sp>
        <p:nvSpPr>
          <p:cNvPr id="14" name="TextBox 13"/>
          <p:cNvSpPr txBox="1"/>
          <p:nvPr/>
        </p:nvSpPr>
        <p:spPr>
          <a:xfrm>
            <a:off x="508114" y="4597400"/>
            <a:ext cx="5081143" cy="228600"/>
          </a:xfrm>
          <a:prstGeom prst="rect">
            <a:avLst/>
          </a:prstGeom>
          <a:noFill/>
        </p:spPr>
        <p:txBody>
          <a:bodyPr wrap="square" lIns="0" rIns="0" tIns="0" bIns="0">
            <a:spAutoFit/>
          </a:bodyPr>
          <a:lstStyle/>
          <a:p>
            <a:pPr algn="l">
              <a:lnSpc>
                <a:spcPct val="100000"/>
              </a:lnSpc>
            </a:pPr>
            <a:r>
              <a:rPr sz="1300" b="1" i="0">
                <a:solidFill>
                  <a:srgbClr val="D96A2A"/>
                </a:solidFill>
                <a:latin typeface="Instrument Serif"/>
              </a:rPr>
              <a:t>MATANGA Agency</a:t>
            </a:r>
          </a:p>
        </p:txBody>
      </p:sp>
      <p:sp>
        <p:nvSpPr>
          <p:cNvPr id="15" name="TextBox 14"/>
          <p:cNvSpPr txBox="1"/>
          <p:nvPr/>
        </p:nvSpPr>
        <p:spPr>
          <a:xfrm>
            <a:off x="508114" y="4876800"/>
            <a:ext cx="5081143" cy="177800"/>
          </a:xfrm>
          <a:prstGeom prst="rect">
            <a:avLst/>
          </a:prstGeom>
          <a:noFill/>
        </p:spPr>
        <p:txBody>
          <a:bodyPr wrap="square" lIns="0" rIns="0" tIns="0" bIns="0">
            <a:spAutoFit/>
          </a:bodyPr>
          <a:lstStyle/>
          <a:p>
            <a:pPr algn="l">
              <a:lnSpc>
                <a:spcPct val="100000"/>
              </a:lnSpc>
            </a:pPr>
            <a:r>
              <a:rPr sz="1000" b="0" i="1" spc="100">
                <a:solidFill>
                  <a:srgbClr val="807868"/>
                </a:solidFill>
                <a:latin typeface="JetBrains Mono"/>
              </a:rPr>
              <a:t>Agence-employeur</a:t>
            </a:r>
          </a:p>
        </p:txBody>
      </p:sp>
      <p:sp>
        <p:nvSpPr>
          <p:cNvPr id="16" name="TextBox 15"/>
          <p:cNvSpPr txBox="1"/>
          <p:nvPr/>
        </p:nvSpPr>
        <p:spPr>
          <a:xfrm>
            <a:off x="508114" y="5105400"/>
            <a:ext cx="5081143" cy="4826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Mandat actif depuis janvier 2025. DC&amp;A sur portefeuille FMCG et institutionnel.</a:t>
            </a:r>
          </a:p>
        </p:txBody>
      </p:sp>
      <p:sp>
        <p:nvSpPr>
          <p:cNvPr id="17" name="TextBox 16"/>
          <p:cNvSpPr txBox="1"/>
          <p:nvPr/>
        </p:nvSpPr>
        <p:spPr>
          <a:xfrm>
            <a:off x="6605486" y="1409700"/>
            <a:ext cx="5081143" cy="304800"/>
          </a:xfrm>
          <a:prstGeom prst="rect">
            <a:avLst/>
          </a:prstGeom>
          <a:noFill/>
        </p:spPr>
        <p:txBody>
          <a:bodyPr wrap="square" lIns="0" rIns="0" tIns="0" bIns="0">
            <a:spAutoFit/>
          </a:bodyPr>
          <a:lstStyle/>
          <a:p>
            <a:pPr algn="l">
              <a:lnSpc>
                <a:spcPct val="100000"/>
              </a:lnSpc>
            </a:pPr>
            <a:r>
              <a:rPr sz="2200" b="0" i="1">
                <a:solidFill>
                  <a:srgbClr val="F4EEDF"/>
                </a:solidFill>
                <a:latin typeface="Instrument Serif"/>
              </a:rPr>
              <a:t>Disponible pour mandat 2026.</a:t>
            </a:r>
          </a:p>
        </p:txBody>
      </p:sp>
      <p:sp>
        <p:nvSpPr>
          <p:cNvPr id="18" name="TextBox 17"/>
          <p:cNvSpPr txBox="1"/>
          <p:nvPr/>
        </p:nvSpPr>
        <p:spPr>
          <a:xfrm>
            <a:off x="6605486" y="1866900"/>
            <a:ext cx="5081143" cy="228600"/>
          </a:xfrm>
          <a:prstGeom prst="rect">
            <a:avLst/>
          </a:prstGeom>
          <a:noFill/>
        </p:spPr>
        <p:txBody>
          <a:bodyPr wrap="square" lIns="0" rIns="0" tIns="0" bIns="0">
            <a:spAutoFit/>
          </a:bodyPr>
          <a:lstStyle/>
          <a:p>
            <a:pPr algn="l">
              <a:lnSpc>
                <a:spcPct val="100000"/>
              </a:lnSpc>
            </a:pPr>
            <a:r>
              <a:rPr sz="1100" b="0" i="0">
                <a:solidFill>
                  <a:srgbClr val="C4BDA9"/>
                </a:solidFill>
                <a:latin typeface="Space Grotesk"/>
              </a:rPr>
              <a:t>Direction créative · Brand &amp; Storytelling · Conseil et exécution</a:t>
            </a:r>
          </a:p>
        </p:txBody>
      </p:sp>
      <p:sp>
        <p:nvSpPr>
          <p:cNvPr id="19" name="TextBox 18"/>
          <p:cNvSpPr txBox="1"/>
          <p:nvPr/>
        </p:nvSpPr>
        <p:spPr>
          <a:xfrm>
            <a:off x="6605486" y="2120900"/>
            <a:ext cx="5081143" cy="203200"/>
          </a:xfrm>
          <a:prstGeom prst="rect">
            <a:avLst/>
          </a:prstGeom>
          <a:noFill/>
        </p:spPr>
        <p:txBody>
          <a:bodyPr wrap="square" lIns="0" rIns="0" tIns="0" bIns="0">
            <a:spAutoFit/>
          </a:bodyPr>
          <a:lstStyle/>
          <a:p>
            <a:pPr algn="l">
              <a:lnSpc>
                <a:spcPct val="100000"/>
              </a:lnSpc>
            </a:pPr>
            <a:r>
              <a:rPr sz="1000" b="0" i="0" spc="200">
                <a:solidFill>
                  <a:srgbClr val="807868"/>
                </a:solidFill>
                <a:latin typeface="JetBrains Mono"/>
              </a:rPr>
              <a:t>Yaoundé  ·  Douala   →   Abidjan</a:t>
            </a:r>
          </a:p>
        </p:txBody>
      </p:sp>
      <p:sp>
        <p:nvSpPr>
          <p:cNvPr id="20" name="TextBox 19"/>
          <p:cNvSpPr txBox="1"/>
          <p:nvPr/>
        </p:nvSpPr>
        <p:spPr>
          <a:xfrm>
            <a:off x="6605486" y="2743200"/>
            <a:ext cx="508114" cy="177800"/>
          </a:xfrm>
          <a:prstGeom prst="rect">
            <a:avLst/>
          </a:prstGeom>
          <a:noFill/>
        </p:spPr>
        <p:txBody>
          <a:bodyPr wrap="square" lIns="0" rIns="0" tIns="0" bIns="0">
            <a:spAutoFit/>
          </a:bodyPr>
          <a:lstStyle/>
          <a:p>
            <a:pPr algn="l">
              <a:lnSpc>
                <a:spcPct val="100000"/>
              </a:lnSpc>
            </a:pPr>
            <a:r>
              <a:rPr sz="1000" b="1" i="0" spc="100">
                <a:solidFill>
                  <a:srgbClr val="D96A2A"/>
                </a:solidFill>
                <a:latin typeface="JetBrains Mono"/>
                <a:hlinkClick r:id="rId2"/>
              </a:rPr>
              <a:t>E</a:t>
            </a:r>
          </a:p>
        </p:txBody>
      </p:sp>
      <p:sp>
        <p:nvSpPr>
          <p:cNvPr id="21" name="TextBox 20"/>
          <p:cNvSpPr txBox="1"/>
          <p:nvPr/>
        </p:nvSpPr>
        <p:spPr>
          <a:xfrm>
            <a:off x="7177114" y="2743200"/>
            <a:ext cx="5081143" cy="177800"/>
          </a:xfrm>
          <a:prstGeom prst="rect">
            <a:avLst/>
          </a:prstGeom>
          <a:noFill/>
        </p:spPr>
        <p:txBody>
          <a:bodyPr wrap="square" lIns="0" rIns="0" tIns="0" bIns="0">
            <a:spAutoFit/>
          </a:bodyPr>
          <a:lstStyle/>
          <a:p>
            <a:pPr algn="l">
              <a:lnSpc>
                <a:spcPct val="100000"/>
              </a:lnSpc>
            </a:pPr>
            <a:r>
              <a:rPr sz="1100" b="0" i="0">
                <a:solidFill>
                  <a:srgbClr val="F4EEDF"/>
                </a:solidFill>
                <a:latin typeface="Space Grotesk"/>
                <a:hlinkClick r:id="rId2"/>
              </a:rPr>
              <a:t>xtincell@gmail.com</a:t>
            </a:r>
          </a:p>
        </p:txBody>
      </p:sp>
      <p:sp>
        <p:nvSpPr>
          <p:cNvPr id="22" name="TextBox 21"/>
          <p:cNvSpPr txBox="1"/>
          <p:nvPr/>
        </p:nvSpPr>
        <p:spPr>
          <a:xfrm>
            <a:off x="6605486" y="3022600"/>
            <a:ext cx="508114" cy="177800"/>
          </a:xfrm>
          <a:prstGeom prst="rect">
            <a:avLst/>
          </a:prstGeom>
          <a:noFill/>
        </p:spPr>
        <p:txBody>
          <a:bodyPr wrap="square" lIns="0" rIns="0" tIns="0" bIns="0">
            <a:spAutoFit/>
          </a:bodyPr>
          <a:lstStyle/>
          <a:p>
            <a:pPr algn="l">
              <a:lnSpc>
                <a:spcPct val="100000"/>
              </a:lnSpc>
            </a:pPr>
            <a:r>
              <a:rPr sz="1000" b="1" i="0" spc="100">
                <a:solidFill>
                  <a:srgbClr val="D96A2A"/>
                </a:solidFill>
                <a:latin typeface="JetBrains Mono"/>
                <a:hlinkClick r:id="rId3"/>
              </a:rPr>
              <a:t>W</a:t>
            </a:r>
          </a:p>
        </p:txBody>
      </p:sp>
      <p:sp>
        <p:nvSpPr>
          <p:cNvPr id="23" name="TextBox 22"/>
          <p:cNvSpPr txBox="1"/>
          <p:nvPr/>
        </p:nvSpPr>
        <p:spPr>
          <a:xfrm>
            <a:off x="7177114" y="3022600"/>
            <a:ext cx="5081143" cy="177800"/>
          </a:xfrm>
          <a:prstGeom prst="rect">
            <a:avLst/>
          </a:prstGeom>
          <a:noFill/>
        </p:spPr>
        <p:txBody>
          <a:bodyPr wrap="square" lIns="0" rIns="0" tIns="0" bIns="0">
            <a:spAutoFit/>
          </a:bodyPr>
          <a:lstStyle/>
          <a:p>
            <a:pPr algn="l">
              <a:lnSpc>
                <a:spcPct val="100000"/>
              </a:lnSpc>
            </a:pPr>
            <a:r>
              <a:rPr sz="1100" b="0" i="0">
                <a:solidFill>
                  <a:srgbClr val="F4EEDF"/>
                </a:solidFill>
                <a:latin typeface="Space Grotesk"/>
                <a:hlinkClick r:id="rId3"/>
              </a:rPr>
              <a:t>+237 694 17 17 99</a:t>
            </a:r>
          </a:p>
        </p:txBody>
      </p:sp>
      <p:sp>
        <p:nvSpPr>
          <p:cNvPr id="24" name="TextBox 23"/>
          <p:cNvSpPr txBox="1"/>
          <p:nvPr/>
        </p:nvSpPr>
        <p:spPr>
          <a:xfrm>
            <a:off x="6605486" y="3302000"/>
            <a:ext cx="508114" cy="177800"/>
          </a:xfrm>
          <a:prstGeom prst="rect">
            <a:avLst/>
          </a:prstGeom>
          <a:noFill/>
        </p:spPr>
        <p:txBody>
          <a:bodyPr wrap="square" lIns="0" rIns="0" tIns="0" bIns="0">
            <a:spAutoFit/>
          </a:bodyPr>
          <a:lstStyle/>
          <a:p>
            <a:pPr algn="l">
              <a:lnSpc>
                <a:spcPct val="100000"/>
              </a:lnSpc>
            </a:pPr>
            <a:r>
              <a:rPr sz="1000" b="1" i="0" spc="100">
                <a:solidFill>
                  <a:srgbClr val="D96A2A"/>
                </a:solidFill>
                <a:latin typeface="JetBrains Mono"/>
                <a:hlinkClick r:id="rId4"/>
              </a:rPr>
              <a:t>W2</a:t>
            </a:r>
          </a:p>
        </p:txBody>
      </p:sp>
      <p:sp>
        <p:nvSpPr>
          <p:cNvPr id="25" name="TextBox 24"/>
          <p:cNvSpPr txBox="1"/>
          <p:nvPr/>
        </p:nvSpPr>
        <p:spPr>
          <a:xfrm>
            <a:off x="7177114" y="3302000"/>
            <a:ext cx="5081143" cy="177800"/>
          </a:xfrm>
          <a:prstGeom prst="rect">
            <a:avLst/>
          </a:prstGeom>
          <a:noFill/>
        </p:spPr>
        <p:txBody>
          <a:bodyPr wrap="square" lIns="0" rIns="0" tIns="0" bIns="0">
            <a:spAutoFit/>
          </a:bodyPr>
          <a:lstStyle/>
          <a:p>
            <a:pPr algn="l">
              <a:lnSpc>
                <a:spcPct val="100000"/>
              </a:lnSpc>
            </a:pPr>
            <a:r>
              <a:rPr sz="1100" b="0" i="0">
                <a:solidFill>
                  <a:srgbClr val="F4EEDF"/>
                </a:solidFill>
                <a:latin typeface="Space Grotesk"/>
                <a:hlinkClick r:id="rId4"/>
              </a:rPr>
              <a:t>+225 05 46 15 64 56  ·  Abidjan</a:t>
            </a:r>
          </a:p>
        </p:txBody>
      </p:sp>
      <p:sp>
        <p:nvSpPr>
          <p:cNvPr id="26" name="TextBox 25"/>
          <p:cNvSpPr txBox="1"/>
          <p:nvPr/>
        </p:nvSpPr>
        <p:spPr>
          <a:xfrm>
            <a:off x="6605486" y="3581400"/>
            <a:ext cx="508114" cy="177800"/>
          </a:xfrm>
          <a:prstGeom prst="rect">
            <a:avLst/>
          </a:prstGeom>
          <a:noFill/>
        </p:spPr>
        <p:txBody>
          <a:bodyPr wrap="square" lIns="0" rIns="0" tIns="0" bIns="0">
            <a:spAutoFit/>
          </a:bodyPr>
          <a:lstStyle/>
          <a:p>
            <a:pPr algn="l">
              <a:lnSpc>
                <a:spcPct val="100000"/>
              </a:lnSpc>
            </a:pPr>
            <a:r>
              <a:rPr sz="1000" b="1" i="0" spc="100">
                <a:solidFill>
                  <a:srgbClr val="D96A2A"/>
                </a:solidFill>
                <a:latin typeface="JetBrains Mono"/>
                <a:hlinkClick r:id="rId5"/>
              </a:rPr>
              <a:t>L</a:t>
            </a:r>
          </a:p>
        </p:txBody>
      </p:sp>
      <p:sp>
        <p:nvSpPr>
          <p:cNvPr id="27" name="TextBox 26"/>
          <p:cNvSpPr txBox="1"/>
          <p:nvPr/>
        </p:nvSpPr>
        <p:spPr>
          <a:xfrm>
            <a:off x="7177114" y="3581400"/>
            <a:ext cx="5081143" cy="177800"/>
          </a:xfrm>
          <a:prstGeom prst="rect">
            <a:avLst/>
          </a:prstGeom>
          <a:noFill/>
        </p:spPr>
        <p:txBody>
          <a:bodyPr wrap="square" lIns="0" rIns="0" tIns="0" bIns="0">
            <a:spAutoFit/>
          </a:bodyPr>
          <a:lstStyle/>
          <a:p>
            <a:pPr algn="l">
              <a:lnSpc>
                <a:spcPct val="100000"/>
              </a:lnSpc>
            </a:pPr>
            <a:r>
              <a:rPr sz="1100" b="0" i="0">
                <a:solidFill>
                  <a:srgbClr val="F4EEDF"/>
                </a:solidFill>
                <a:latin typeface="Space Grotesk"/>
                <a:hlinkClick r:id="rId5"/>
              </a:rPr>
              <a:t>linkedin.com/in/dmalexandre</a:t>
            </a:r>
          </a:p>
        </p:txBody>
      </p:sp>
      <p:sp>
        <p:nvSpPr>
          <p:cNvPr id="28" name="TextBox 27"/>
          <p:cNvSpPr txBox="1"/>
          <p:nvPr/>
        </p:nvSpPr>
        <p:spPr>
          <a:xfrm>
            <a:off x="6605486" y="3860800"/>
            <a:ext cx="508114" cy="177800"/>
          </a:xfrm>
          <a:prstGeom prst="rect">
            <a:avLst/>
          </a:prstGeom>
          <a:noFill/>
        </p:spPr>
        <p:txBody>
          <a:bodyPr wrap="square" lIns="0" rIns="0" tIns="0" bIns="0">
            <a:spAutoFit/>
          </a:bodyPr>
          <a:lstStyle/>
          <a:p>
            <a:pPr algn="l">
              <a:lnSpc>
                <a:spcPct val="100000"/>
              </a:lnSpc>
            </a:pPr>
            <a:r>
              <a:rPr sz="1000" b="1" i="0" spc="100">
                <a:solidFill>
                  <a:srgbClr val="D96A2A"/>
                </a:solidFill>
                <a:latin typeface="JetBrains Mono"/>
                <a:hlinkClick r:id="rId6"/>
              </a:rPr>
              <a:t>IG</a:t>
            </a:r>
          </a:p>
        </p:txBody>
      </p:sp>
      <p:sp>
        <p:nvSpPr>
          <p:cNvPr id="29" name="TextBox 28"/>
          <p:cNvSpPr txBox="1"/>
          <p:nvPr/>
        </p:nvSpPr>
        <p:spPr>
          <a:xfrm>
            <a:off x="7177114" y="3860800"/>
            <a:ext cx="5081143" cy="177800"/>
          </a:xfrm>
          <a:prstGeom prst="rect">
            <a:avLst/>
          </a:prstGeom>
          <a:noFill/>
        </p:spPr>
        <p:txBody>
          <a:bodyPr wrap="square" lIns="0" rIns="0" tIns="0" bIns="0">
            <a:spAutoFit/>
          </a:bodyPr>
          <a:lstStyle/>
          <a:p>
            <a:pPr algn="l">
              <a:lnSpc>
                <a:spcPct val="100000"/>
              </a:lnSpc>
            </a:pPr>
            <a:r>
              <a:rPr sz="1100" b="0" i="0">
                <a:solidFill>
                  <a:srgbClr val="F4EEDF"/>
                </a:solidFill>
                <a:latin typeface="Space Grotesk"/>
                <a:hlinkClick r:id="rId6"/>
              </a:rPr>
              <a:t>@xtincell</a:t>
            </a:r>
          </a:p>
        </p:txBody>
      </p:sp>
      <p:sp>
        <p:nvSpPr>
          <p:cNvPr id="30" name="TextBox 29"/>
          <p:cNvSpPr txBox="1"/>
          <p:nvPr/>
        </p:nvSpPr>
        <p:spPr>
          <a:xfrm>
            <a:off x="6605486" y="4140200"/>
            <a:ext cx="508114" cy="177800"/>
          </a:xfrm>
          <a:prstGeom prst="rect">
            <a:avLst/>
          </a:prstGeom>
          <a:noFill/>
        </p:spPr>
        <p:txBody>
          <a:bodyPr wrap="square" lIns="0" rIns="0" tIns="0" bIns="0">
            <a:spAutoFit/>
          </a:bodyPr>
          <a:lstStyle/>
          <a:p>
            <a:pPr algn="l">
              <a:lnSpc>
                <a:spcPct val="100000"/>
              </a:lnSpc>
            </a:pPr>
            <a:r>
              <a:rPr sz="1000" b="1" i="0" spc="100">
                <a:solidFill>
                  <a:srgbClr val="D96A2A"/>
                </a:solidFill>
                <a:latin typeface="JetBrains Mono"/>
                <a:hlinkClick r:id="rId7"/>
              </a:rPr>
              <a:t>WEB</a:t>
            </a:r>
          </a:p>
        </p:txBody>
      </p:sp>
      <p:sp>
        <p:nvSpPr>
          <p:cNvPr id="31" name="TextBox 30"/>
          <p:cNvSpPr txBox="1"/>
          <p:nvPr/>
        </p:nvSpPr>
        <p:spPr>
          <a:xfrm>
            <a:off x="7177114" y="4140200"/>
            <a:ext cx="5081143" cy="177800"/>
          </a:xfrm>
          <a:prstGeom prst="rect">
            <a:avLst/>
          </a:prstGeom>
          <a:noFill/>
        </p:spPr>
        <p:txBody>
          <a:bodyPr wrap="square" lIns="0" rIns="0" tIns="0" bIns="0">
            <a:spAutoFit/>
          </a:bodyPr>
          <a:lstStyle/>
          <a:p>
            <a:pPr algn="l">
              <a:lnSpc>
                <a:spcPct val="100000"/>
              </a:lnSpc>
            </a:pPr>
            <a:r>
              <a:rPr sz="1100" b="0" i="0">
                <a:solidFill>
                  <a:srgbClr val="F4EEDF"/>
                </a:solidFill>
                <a:latin typeface="Space Grotesk"/>
                <a:hlinkClick r:id="rId7"/>
              </a:rPr>
              <a:t>xtincell.com</a:t>
            </a:r>
          </a:p>
        </p:txBody>
      </p:sp>
      <p:sp>
        <p:nvSpPr>
          <p:cNvPr id="32" name="TextBox 31"/>
          <p:cNvSpPr txBox="1"/>
          <p:nvPr/>
        </p:nvSpPr>
        <p:spPr>
          <a:xfrm>
            <a:off x="6605486" y="5029200"/>
            <a:ext cx="5081143"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   —   ALEXANDRE DJENGUE</a:t>
            </a:r>
          </a:p>
        </p:txBody>
      </p:sp>
      <p:sp>
        <p:nvSpPr>
          <p:cNvPr id="33" name="TextBox 32"/>
          <p:cNvSpPr txBox="1"/>
          <p:nvPr/>
        </p:nvSpPr>
        <p:spPr>
          <a:xfrm>
            <a:off x="6605486" y="5257800"/>
            <a:ext cx="5081143" cy="177800"/>
          </a:xfrm>
          <a:prstGeom prst="rect">
            <a:avLst/>
          </a:prstGeom>
          <a:noFill/>
        </p:spPr>
        <p:txBody>
          <a:bodyPr wrap="square" lIns="0" rIns="0" tIns="0" bIns="0">
            <a:spAutoFit/>
          </a:bodyPr>
          <a:lstStyle/>
          <a:p>
            <a:pPr algn="l">
              <a:lnSpc>
                <a:spcPct val="100000"/>
              </a:lnSpc>
            </a:pPr>
            <a:r>
              <a:rPr sz="1000" b="0" i="0">
                <a:solidFill>
                  <a:srgbClr val="C4BDA9"/>
                </a:solidFill>
                <a:latin typeface="Space Grotesk"/>
              </a:rPr>
              <a:t>Brand Architect &amp; Storytelling Consultant  ·  © 2026</a:t>
            </a:r>
          </a:p>
        </p:txBody>
      </p:sp>
      <p:sp>
        <p:nvSpPr>
          <p:cNvPr id="34" name="TextBox 33"/>
          <p:cNvSpPr txBox="1"/>
          <p:nvPr/>
        </p:nvSpPr>
        <p:spPr>
          <a:xfrm>
            <a:off x="6605486" y="5511800"/>
            <a:ext cx="5081143" cy="177800"/>
          </a:xfrm>
          <a:prstGeom prst="rect">
            <a:avLst/>
          </a:prstGeom>
          <a:noFill/>
        </p:spPr>
        <p:txBody>
          <a:bodyPr wrap="square" lIns="0" rIns="0" tIns="0" bIns="0">
            <a:spAutoFit/>
          </a:bodyPr>
          <a:lstStyle/>
          <a:p>
            <a:pPr algn="l">
              <a:lnSpc>
                <a:spcPct val="100000"/>
              </a:lnSpc>
            </a:pPr>
            <a:r>
              <a:rPr sz="1100" b="0" i="1">
                <a:solidFill>
                  <a:srgbClr val="D96A2A"/>
                </a:solidFill>
                <a:latin typeface="Instrument Serif"/>
              </a:rPr>
              <a:t>Built with systems, not just art.</a:t>
            </a:r>
          </a:p>
        </p:txBody>
      </p:sp>
      <p:sp>
        <p:nvSpPr>
          <p:cNvPr id="35" name="TextBox 34"/>
          <p:cNvSpPr txBox="1"/>
          <p:nvPr/>
        </p:nvSpPr>
        <p:spPr>
          <a:xfrm>
            <a:off x="508114" y="6400800"/>
            <a:ext cx="2540571" cy="152400"/>
          </a:xfrm>
          <a:prstGeom prst="rect">
            <a:avLst/>
          </a:prstGeom>
          <a:noFill/>
        </p:spPr>
        <p:txBody>
          <a:bodyPr wrap="square" lIns="0" rIns="0" tIns="0" bIns="0">
            <a:spAutoFit/>
          </a:bodyPr>
          <a:lstStyle/>
          <a:p>
            <a:pPr algn="l">
              <a:lnSpc>
                <a:spcPct val="100000"/>
              </a:lnSpc>
            </a:pPr>
            <a:r>
              <a:rPr sz="800" b="0" i="1">
                <a:solidFill>
                  <a:srgbClr val="807868"/>
                </a:solidFill>
                <a:latin typeface="JetBrains Mono"/>
              </a:rPr>
              <a:t>xtincell.com</a:t>
            </a:r>
          </a:p>
        </p:txBody>
      </p:sp>
      <p:sp>
        <p:nvSpPr>
          <p:cNvPr id="36" name="TextBox 35"/>
          <p:cNvSpPr txBox="1"/>
          <p:nvPr/>
        </p:nvSpPr>
        <p:spPr>
          <a:xfrm>
            <a:off x="9146057" y="6400800"/>
            <a:ext cx="2540571" cy="1524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 19 / 19</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6" name="Picture 5" descr="portrait-p2.jpg"/>
          <p:cNvPicPr>
            <a:picLocks noChangeAspect="1"/>
          </p:cNvPicPr>
          <p:nvPr/>
        </p:nvPicPr>
        <p:blipFill>
          <a:blip r:embed="rId2"/>
          <a:stretch>
            <a:fillRect/>
          </a:stretch>
        </p:blipFill>
        <p:spPr>
          <a:xfrm>
            <a:off x="508114" y="762000"/>
            <a:ext cx="2794628" cy="5334000"/>
          </a:xfrm>
          <a:prstGeom prst="rect">
            <a:avLst/>
          </a:prstGeom>
        </p:spPr>
      </p:pic>
      <p:sp>
        <p:nvSpPr>
          <p:cNvPr id="7" name="Oval 6"/>
          <p:cNvSpPr/>
          <p:nvPr/>
        </p:nvSpPr>
        <p:spPr>
          <a:xfrm>
            <a:off x="3683828" y="1016000"/>
            <a:ext cx="1397314" cy="1397000"/>
          </a:xfrm>
          <a:prstGeom prst="ellipse">
            <a:avLst/>
          </a:prstGeom>
          <a:solidFill>
            <a:srgbClr val="D96A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TextBox 7"/>
          <p:cNvSpPr txBox="1"/>
          <p:nvPr/>
        </p:nvSpPr>
        <p:spPr>
          <a:xfrm>
            <a:off x="3683828" y="1308100"/>
            <a:ext cx="1397314" cy="152400"/>
          </a:xfrm>
          <a:prstGeom prst="rect">
            <a:avLst/>
          </a:prstGeom>
          <a:noFill/>
        </p:spPr>
        <p:txBody>
          <a:bodyPr wrap="square" lIns="0" rIns="0" tIns="0" bIns="0">
            <a:spAutoFit/>
          </a:bodyPr>
          <a:lstStyle/>
          <a:p>
            <a:pPr algn="ctr">
              <a:lnSpc>
                <a:spcPct val="100000"/>
              </a:lnSpc>
            </a:pPr>
            <a:r>
              <a:rPr sz="700" b="0" i="0" spc="300">
                <a:solidFill>
                  <a:srgbClr val="F4EEDF"/>
                </a:solidFill>
                <a:latin typeface="JetBrains Mono"/>
              </a:rPr>
              <a:t>R Ô L E</a:t>
            </a:r>
          </a:p>
        </p:txBody>
      </p:sp>
      <p:sp>
        <p:nvSpPr>
          <p:cNvPr id="9" name="TextBox 8"/>
          <p:cNvSpPr txBox="1"/>
          <p:nvPr/>
        </p:nvSpPr>
        <p:spPr>
          <a:xfrm>
            <a:off x="3683828" y="1460500"/>
            <a:ext cx="1397314" cy="152400"/>
          </a:xfrm>
          <a:prstGeom prst="rect">
            <a:avLst/>
          </a:prstGeom>
          <a:noFill/>
        </p:spPr>
        <p:txBody>
          <a:bodyPr wrap="square" lIns="0" rIns="0" tIns="0" bIns="0">
            <a:spAutoFit/>
          </a:bodyPr>
          <a:lstStyle/>
          <a:p>
            <a:pPr algn="ctr">
              <a:lnSpc>
                <a:spcPct val="100000"/>
              </a:lnSpc>
            </a:pPr>
            <a:r>
              <a:rPr sz="700" b="0" i="0" spc="300">
                <a:solidFill>
                  <a:srgbClr val="F4EEDF"/>
                </a:solidFill>
                <a:latin typeface="JetBrains Mono"/>
              </a:rPr>
              <a:t>P R I N C I P A L</a:t>
            </a:r>
          </a:p>
        </p:txBody>
      </p:sp>
      <p:sp>
        <p:nvSpPr>
          <p:cNvPr id="10" name="TextBox 9"/>
          <p:cNvSpPr txBox="1"/>
          <p:nvPr/>
        </p:nvSpPr>
        <p:spPr>
          <a:xfrm>
            <a:off x="3683828" y="1600200"/>
            <a:ext cx="1397314" cy="304800"/>
          </a:xfrm>
          <a:prstGeom prst="rect">
            <a:avLst/>
          </a:prstGeom>
          <a:noFill/>
        </p:spPr>
        <p:txBody>
          <a:bodyPr wrap="square" lIns="0" rIns="0" tIns="0" bIns="0">
            <a:spAutoFit/>
          </a:bodyPr>
          <a:lstStyle/>
          <a:p>
            <a:pPr algn="ctr">
              <a:lnSpc>
                <a:spcPct val="100000"/>
              </a:lnSpc>
            </a:pPr>
            <a:r>
              <a:rPr sz="2200" b="1" i="0">
                <a:solidFill>
                  <a:srgbClr val="F4EEDF"/>
                </a:solidFill>
                <a:latin typeface="Instrument Serif"/>
              </a:rPr>
              <a:t>CEO</a:t>
            </a:r>
          </a:p>
        </p:txBody>
      </p:sp>
      <p:sp>
        <p:nvSpPr>
          <p:cNvPr id="11" name="TextBox 10"/>
          <p:cNvSpPr txBox="1"/>
          <p:nvPr/>
        </p:nvSpPr>
        <p:spPr>
          <a:xfrm>
            <a:off x="3683828" y="2044700"/>
            <a:ext cx="1397314" cy="177800"/>
          </a:xfrm>
          <a:prstGeom prst="rect">
            <a:avLst/>
          </a:prstGeom>
          <a:noFill/>
        </p:spPr>
        <p:txBody>
          <a:bodyPr wrap="square" lIns="0" rIns="0" tIns="0" bIns="0">
            <a:spAutoFit/>
          </a:bodyPr>
          <a:lstStyle/>
          <a:p>
            <a:pPr algn="ctr">
              <a:lnSpc>
                <a:spcPct val="100000"/>
              </a:lnSpc>
            </a:pPr>
            <a:r>
              <a:rPr sz="800" b="0" i="0" spc="300">
                <a:solidFill>
                  <a:srgbClr val="F4EEDF"/>
                </a:solidFill>
                <a:latin typeface="JetBrains Mono"/>
              </a:rPr>
              <a:t>U P G R A D E R S</a:t>
            </a:r>
          </a:p>
        </p:txBody>
      </p:sp>
      <p:sp>
        <p:nvSpPr>
          <p:cNvPr id="12" name="Oval 11"/>
          <p:cNvSpPr/>
          <p:nvPr/>
        </p:nvSpPr>
        <p:spPr>
          <a:xfrm>
            <a:off x="3683828" y="2921000"/>
            <a:ext cx="1397314" cy="1397000"/>
          </a:xfrm>
          <a:prstGeom prst="ellipse">
            <a:avLst/>
          </a:prstGeom>
          <a:solidFill>
            <a:srgbClr val="D96A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3" name="TextBox 12"/>
          <p:cNvSpPr txBox="1"/>
          <p:nvPr/>
        </p:nvSpPr>
        <p:spPr>
          <a:xfrm>
            <a:off x="3683828" y="3213100"/>
            <a:ext cx="1397314" cy="152400"/>
          </a:xfrm>
          <a:prstGeom prst="rect">
            <a:avLst/>
          </a:prstGeom>
          <a:noFill/>
        </p:spPr>
        <p:txBody>
          <a:bodyPr wrap="square" lIns="0" rIns="0" tIns="0" bIns="0">
            <a:spAutoFit/>
          </a:bodyPr>
          <a:lstStyle/>
          <a:p>
            <a:pPr algn="ctr">
              <a:lnSpc>
                <a:spcPct val="100000"/>
              </a:lnSpc>
            </a:pPr>
            <a:r>
              <a:rPr sz="700" b="0" i="0" spc="300">
                <a:solidFill>
                  <a:srgbClr val="F4EEDF"/>
                </a:solidFill>
                <a:latin typeface="JetBrains Mono"/>
              </a:rPr>
              <a:t>M A N D A T</a:t>
            </a:r>
          </a:p>
        </p:txBody>
      </p:sp>
      <p:sp>
        <p:nvSpPr>
          <p:cNvPr id="14" name="TextBox 13"/>
          <p:cNvSpPr txBox="1"/>
          <p:nvPr/>
        </p:nvSpPr>
        <p:spPr>
          <a:xfrm>
            <a:off x="3683828" y="3365500"/>
            <a:ext cx="1397314" cy="152400"/>
          </a:xfrm>
          <a:prstGeom prst="rect">
            <a:avLst/>
          </a:prstGeom>
          <a:noFill/>
        </p:spPr>
        <p:txBody>
          <a:bodyPr wrap="square" lIns="0" rIns="0" tIns="0" bIns="0">
            <a:spAutoFit/>
          </a:bodyPr>
          <a:lstStyle/>
          <a:p>
            <a:pPr algn="ctr">
              <a:lnSpc>
                <a:spcPct val="100000"/>
              </a:lnSpc>
            </a:pPr>
            <a:r>
              <a:rPr sz="700" b="0" i="0" spc="300">
                <a:solidFill>
                  <a:srgbClr val="F4EEDF"/>
                </a:solidFill>
                <a:latin typeface="JetBrains Mono"/>
              </a:rPr>
              <a:t>A C T I F</a:t>
            </a:r>
          </a:p>
        </p:txBody>
      </p:sp>
      <p:sp>
        <p:nvSpPr>
          <p:cNvPr id="15" name="TextBox 14"/>
          <p:cNvSpPr txBox="1"/>
          <p:nvPr/>
        </p:nvSpPr>
        <p:spPr>
          <a:xfrm>
            <a:off x="3683828" y="3505200"/>
            <a:ext cx="1397314" cy="304800"/>
          </a:xfrm>
          <a:prstGeom prst="rect">
            <a:avLst/>
          </a:prstGeom>
          <a:noFill/>
        </p:spPr>
        <p:txBody>
          <a:bodyPr wrap="square" lIns="0" rIns="0" tIns="0" bIns="0">
            <a:spAutoFit/>
          </a:bodyPr>
          <a:lstStyle/>
          <a:p>
            <a:pPr algn="ctr">
              <a:lnSpc>
                <a:spcPct val="100000"/>
              </a:lnSpc>
            </a:pPr>
            <a:r>
              <a:rPr sz="2200" b="1" i="0">
                <a:solidFill>
                  <a:srgbClr val="F4EEDF"/>
                </a:solidFill>
                <a:latin typeface="Instrument Serif"/>
              </a:rPr>
              <a:t>DC&amp;A</a:t>
            </a:r>
          </a:p>
        </p:txBody>
      </p:sp>
      <p:sp>
        <p:nvSpPr>
          <p:cNvPr id="16" name="TextBox 15"/>
          <p:cNvSpPr txBox="1"/>
          <p:nvPr/>
        </p:nvSpPr>
        <p:spPr>
          <a:xfrm>
            <a:off x="3683828" y="3949700"/>
            <a:ext cx="1397314" cy="177800"/>
          </a:xfrm>
          <a:prstGeom prst="rect">
            <a:avLst/>
          </a:prstGeom>
          <a:noFill/>
        </p:spPr>
        <p:txBody>
          <a:bodyPr wrap="square" lIns="0" rIns="0" tIns="0" bIns="0">
            <a:spAutoFit/>
          </a:bodyPr>
          <a:lstStyle/>
          <a:p>
            <a:pPr algn="ctr">
              <a:lnSpc>
                <a:spcPct val="100000"/>
              </a:lnSpc>
            </a:pPr>
            <a:r>
              <a:rPr sz="800" b="0" i="0" spc="300">
                <a:solidFill>
                  <a:srgbClr val="F4EEDF"/>
                </a:solidFill>
                <a:latin typeface="JetBrains Mono"/>
              </a:rPr>
              <a:t>M A T A N G A</a:t>
            </a:r>
          </a:p>
        </p:txBody>
      </p:sp>
      <p:sp>
        <p:nvSpPr>
          <p:cNvPr id="17" name="TextBox 16"/>
          <p:cNvSpPr txBox="1"/>
          <p:nvPr/>
        </p:nvSpPr>
        <p:spPr>
          <a:xfrm>
            <a:off x="3683828" y="4076700"/>
            <a:ext cx="1397314" cy="177800"/>
          </a:xfrm>
          <a:prstGeom prst="rect">
            <a:avLst/>
          </a:prstGeom>
          <a:noFill/>
        </p:spPr>
        <p:txBody>
          <a:bodyPr wrap="square" lIns="0" rIns="0" tIns="0" bIns="0">
            <a:spAutoFit/>
          </a:bodyPr>
          <a:lstStyle/>
          <a:p>
            <a:pPr algn="ctr">
              <a:lnSpc>
                <a:spcPct val="100000"/>
              </a:lnSpc>
            </a:pPr>
            <a:r>
              <a:rPr sz="800" b="0" i="0" spc="300">
                <a:solidFill>
                  <a:srgbClr val="F4EEDF"/>
                </a:solidFill>
                <a:latin typeface="JetBrains Mono"/>
              </a:rPr>
              <a:t>A G E N C Y</a:t>
            </a:r>
          </a:p>
        </p:txBody>
      </p:sp>
      <p:sp>
        <p:nvSpPr>
          <p:cNvPr id="18" name="TextBox 17"/>
          <p:cNvSpPr txBox="1"/>
          <p:nvPr/>
        </p:nvSpPr>
        <p:spPr>
          <a:xfrm>
            <a:off x="5716286" y="1282700"/>
            <a:ext cx="1270285" cy="177800"/>
          </a:xfrm>
          <a:prstGeom prst="rect">
            <a:avLst/>
          </a:prstGeom>
          <a:noFill/>
        </p:spPr>
        <p:txBody>
          <a:bodyPr wrap="square" lIns="0" rIns="0" tIns="0" bIns="0">
            <a:spAutoFit/>
          </a:bodyPr>
          <a:lstStyle/>
          <a:p>
            <a:pPr algn="l">
              <a:lnSpc>
                <a:spcPct val="100000"/>
              </a:lnSpc>
            </a:pPr>
            <a:r>
              <a:rPr sz="900" b="0" i="0" spc="200">
                <a:solidFill>
                  <a:srgbClr val="807868"/>
                </a:solidFill>
                <a:latin typeface="JetBrains Mono"/>
              </a:rPr>
              <a:t>NOM</a:t>
            </a:r>
          </a:p>
        </p:txBody>
      </p:sp>
      <p:sp>
        <p:nvSpPr>
          <p:cNvPr id="19" name="TextBox 18"/>
          <p:cNvSpPr txBox="1"/>
          <p:nvPr/>
        </p:nvSpPr>
        <p:spPr>
          <a:xfrm>
            <a:off x="7304143" y="1282700"/>
            <a:ext cx="4827086" cy="177800"/>
          </a:xfrm>
          <a:prstGeom prst="rect">
            <a:avLst/>
          </a:prstGeom>
          <a:noFill/>
        </p:spPr>
        <p:txBody>
          <a:bodyPr wrap="square" lIns="0" rIns="0" tIns="0" bIns="0">
            <a:spAutoFit/>
          </a:bodyPr>
          <a:lstStyle/>
          <a:p>
            <a:pPr algn="l">
              <a:lnSpc>
                <a:spcPct val="100000"/>
              </a:lnSpc>
            </a:pPr>
            <a:r>
              <a:rPr sz="1000" b="0" i="0" spc="100">
                <a:solidFill>
                  <a:srgbClr val="F4EEDF"/>
                </a:solidFill>
                <a:latin typeface="JetBrains Mono"/>
              </a:rPr>
              <a:t>DJENGUE, ALEXANDRE</a:t>
            </a:r>
          </a:p>
        </p:txBody>
      </p:sp>
      <p:sp>
        <p:nvSpPr>
          <p:cNvPr id="20" name="TextBox 19"/>
          <p:cNvSpPr txBox="1"/>
          <p:nvPr/>
        </p:nvSpPr>
        <p:spPr>
          <a:xfrm>
            <a:off x="5716286" y="1638300"/>
            <a:ext cx="1270285" cy="177800"/>
          </a:xfrm>
          <a:prstGeom prst="rect">
            <a:avLst/>
          </a:prstGeom>
          <a:noFill/>
        </p:spPr>
        <p:txBody>
          <a:bodyPr wrap="square" lIns="0" rIns="0" tIns="0" bIns="0">
            <a:spAutoFit/>
          </a:bodyPr>
          <a:lstStyle/>
          <a:p>
            <a:pPr algn="l">
              <a:lnSpc>
                <a:spcPct val="100000"/>
              </a:lnSpc>
            </a:pPr>
            <a:r>
              <a:rPr sz="900" b="0" i="0" spc="200">
                <a:solidFill>
                  <a:srgbClr val="807868"/>
                </a:solidFill>
                <a:latin typeface="JetBrains Mono"/>
              </a:rPr>
              <a:t>ALIAS</a:t>
            </a:r>
          </a:p>
        </p:txBody>
      </p:sp>
      <p:sp>
        <p:nvSpPr>
          <p:cNvPr id="21" name="TextBox 20"/>
          <p:cNvSpPr txBox="1"/>
          <p:nvPr/>
        </p:nvSpPr>
        <p:spPr>
          <a:xfrm>
            <a:off x="7304143" y="1638300"/>
            <a:ext cx="4827086" cy="177800"/>
          </a:xfrm>
          <a:prstGeom prst="rect">
            <a:avLst/>
          </a:prstGeom>
          <a:noFill/>
        </p:spPr>
        <p:txBody>
          <a:bodyPr wrap="square" lIns="0" rIns="0" tIns="0" bIns="0">
            <a:spAutoFit/>
          </a:bodyPr>
          <a:lstStyle/>
          <a:p>
            <a:pPr algn="l">
              <a:lnSpc>
                <a:spcPct val="100000"/>
              </a:lnSpc>
            </a:pPr>
            <a:r>
              <a:rPr sz="1000" b="0" i="0" spc="100">
                <a:solidFill>
                  <a:srgbClr val="F4EEDF"/>
                </a:solidFill>
                <a:latin typeface="JetBrains Mono"/>
              </a:rPr>
              <a:t>XTINCELL</a:t>
            </a:r>
          </a:p>
        </p:txBody>
      </p:sp>
      <p:sp>
        <p:nvSpPr>
          <p:cNvPr id="22" name="TextBox 21"/>
          <p:cNvSpPr txBox="1"/>
          <p:nvPr/>
        </p:nvSpPr>
        <p:spPr>
          <a:xfrm>
            <a:off x="5716286" y="1993900"/>
            <a:ext cx="1270285" cy="177800"/>
          </a:xfrm>
          <a:prstGeom prst="rect">
            <a:avLst/>
          </a:prstGeom>
          <a:noFill/>
        </p:spPr>
        <p:txBody>
          <a:bodyPr wrap="square" lIns="0" rIns="0" tIns="0" bIns="0">
            <a:spAutoFit/>
          </a:bodyPr>
          <a:lstStyle/>
          <a:p>
            <a:pPr algn="l">
              <a:lnSpc>
                <a:spcPct val="100000"/>
              </a:lnSpc>
            </a:pPr>
            <a:r>
              <a:rPr sz="900" b="0" i="0" spc="200">
                <a:solidFill>
                  <a:srgbClr val="807868"/>
                </a:solidFill>
                <a:latin typeface="JetBrains Mono"/>
              </a:rPr>
              <a:t>BASE</a:t>
            </a:r>
          </a:p>
        </p:txBody>
      </p:sp>
      <p:sp>
        <p:nvSpPr>
          <p:cNvPr id="23" name="TextBox 22"/>
          <p:cNvSpPr txBox="1"/>
          <p:nvPr/>
        </p:nvSpPr>
        <p:spPr>
          <a:xfrm>
            <a:off x="7304143" y="1993900"/>
            <a:ext cx="4827086" cy="177800"/>
          </a:xfrm>
          <a:prstGeom prst="rect">
            <a:avLst/>
          </a:prstGeom>
          <a:noFill/>
        </p:spPr>
        <p:txBody>
          <a:bodyPr wrap="square" lIns="0" rIns="0" tIns="0" bIns="0">
            <a:spAutoFit/>
          </a:bodyPr>
          <a:lstStyle/>
          <a:p>
            <a:pPr algn="l">
              <a:lnSpc>
                <a:spcPct val="100000"/>
              </a:lnSpc>
            </a:pPr>
            <a:r>
              <a:rPr sz="1000" b="0" i="0" spc="100">
                <a:solidFill>
                  <a:srgbClr val="F4EEDF"/>
                </a:solidFill>
                <a:latin typeface="JetBrains Mono"/>
              </a:rPr>
              <a:t>YDE  →  ABJ</a:t>
            </a:r>
          </a:p>
        </p:txBody>
      </p:sp>
      <p:sp>
        <p:nvSpPr>
          <p:cNvPr id="24" name="TextBox 23"/>
          <p:cNvSpPr txBox="1"/>
          <p:nvPr/>
        </p:nvSpPr>
        <p:spPr>
          <a:xfrm>
            <a:off x="5716286" y="2349500"/>
            <a:ext cx="1270285" cy="177800"/>
          </a:xfrm>
          <a:prstGeom prst="rect">
            <a:avLst/>
          </a:prstGeom>
          <a:noFill/>
        </p:spPr>
        <p:txBody>
          <a:bodyPr wrap="square" lIns="0" rIns="0" tIns="0" bIns="0">
            <a:spAutoFit/>
          </a:bodyPr>
          <a:lstStyle/>
          <a:p>
            <a:pPr algn="l">
              <a:lnSpc>
                <a:spcPct val="100000"/>
              </a:lnSpc>
            </a:pPr>
            <a:r>
              <a:rPr sz="900" b="0" i="0" spc="200">
                <a:solidFill>
                  <a:srgbClr val="807868"/>
                </a:solidFill>
                <a:latin typeface="JetBrains Mono"/>
              </a:rPr>
              <a:t>RÔLES</a:t>
            </a:r>
          </a:p>
        </p:txBody>
      </p:sp>
      <p:sp>
        <p:nvSpPr>
          <p:cNvPr id="25" name="TextBox 24"/>
          <p:cNvSpPr txBox="1"/>
          <p:nvPr/>
        </p:nvSpPr>
        <p:spPr>
          <a:xfrm>
            <a:off x="7304143" y="2349500"/>
            <a:ext cx="4827086" cy="177800"/>
          </a:xfrm>
          <a:prstGeom prst="rect">
            <a:avLst/>
          </a:prstGeom>
          <a:noFill/>
        </p:spPr>
        <p:txBody>
          <a:bodyPr wrap="square" lIns="0" rIns="0" tIns="0" bIns="0">
            <a:spAutoFit/>
          </a:bodyPr>
          <a:lstStyle/>
          <a:p>
            <a:pPr algn="l">
              <a:lnSpc>
                <a:spcPct val="100000"/>
              </a:lnSpc>
            </a:pPr>
            <a:r>
              <a:rPr sz="1000" b="0" i="0" spc="100">
                <a:solidFill>
                  <a:srgbClr val="F4EEDF"/>
                </a:solidFill>
                <a:latin typeface="JetBrains Mono"/>
              </a:rPr>
              <a:t>BRAND ARCHITECT  ·  DC  ·  TOOLSMITH</a:t>
            </a:r>
          </a:p>
        </p:txBody>
      </p:sp>
      <p:sp>
        <p:nvSpPr>
          <p:cNvPr id="26" name="TextBox 25"/>
          <p:cNvSpPr txBox="1"/>
          <p:nvPr/>
        </p:nvSpPr>
        <p:spPr>
          <a:xfrm>
            <a:off x="5716286" y="2705100"/>
            <a:ext cx="1270285" cy="177800"/>
          </a:xfrm>
          <a:prstGeom prst="rect">
            <a:avLst/>
          </a:prstGeom>
          <a:noFill/>
        </p:spPr>
        <p:txBody>
          <a:bodyPr wrap="square" lIns="0" rIns="0" tIns="0" bIns="0">
            <a:spAutoFit/>
          </a:bodyPr>
          <a:lstStyle/>
          <a:p>
            <a:pPr algn="l">
              <a:lnSpc>
                <a:spcPct val="100000"/>
              </a:lnSpc>
            </a:pPr>
            <a:r>
              <a:rPr sz="900" b="0" i="0" spc="200">
                <a:solidFill>
                  <a:srgbClr val="807868"/>
                </a:solidFill>
                <a:latin typeface="JetBrains Mono"/>
              </a:rPr>
              <a:t>AGENCE</a:t>
            </a:r>
          </a:p>
        </p:txBody>
      </p:sp>
      <p:sp>
        <p:nvSpPr>
          <p:cNvPr id="27" name="TextBox 26"/>
          <p:cNvSpPr txBox="1"/>
          <p:nvPr/>
        </p:nvSpPr>
        <p:spPr>
          <a:xfrm>
            <a:off x="7304143" y="2705100"/>
            <a:ext cx="4827086" cy="177800"/>
          </a:xfrm>
          <a:prstGeom prst="rect">
            <a:avLst/>
          </a:prstGeom>
          <a:noFill/>
        </p:spPr>
        <p:txBody>
          <a:bodyPr wrap="square" lIns="0" rIns="0" tIns="0" bIns="0">
            <a:spAutoFit/>
          </a:bodyPr>
          <a:lstStyle/>
          <a:p>
            <a:pPr algn="l">
              <a:lnSpc>
                <a:spcPct val="100000"/>
              </a:lnSpc>
            </a:pPr>
            <a:r>
              <a:rPr sz="1000" b="0" i="0" spc="100">
                <a:solidFill>
                  <a:srgbClr val="F4EEDF"/>
                </a:solidFill>
                <a:latin typeface="JetBrains Mono"/>
              </a:rPr>
              <a:t>UPGRADERS SARL  ·  Fondée 2017</a:t>
            </a:r>
          </a:p>
        </p:txBody>
      </p:sp>
      <p:sp>
        <p:nvSpPr>
          <p:cNvPr id="28" name="TextBox 27"/>
          <p:cNvSpPr txBox="1"/>
          <p:nvPr/>
        </p:nvSpPr>
        <p:spPr>
          <a:xfrm>
            <a:off x="5716286" y="3060700"/>
            <a:ext cx="1270285" cy="177800"/>
          </a:xfrm>
          <a:prstGeom prst="rect">
            <a:avLst/>
          </a:prstGeom>
          <a:noFill/>
        </p:spPr>
        <p:txBody>
          <a:bodyPr wrap="square" lIns="0" rIns="0" tIns="0" bIns="0">
            <a:spAutoFit/>
          </a:bodyPr>
          <a:lstStyle/>
          <a:p>
            <a:pPr algn="l">
              <a:lnSpc>
                <a:spcPct val="100000"/>
              </a:lnSpc>
            </a:pPr>
            <a:r>
              <a:rPr sz="900" b="0" i="0" spc="200">
                <a:solidFill>
                  <a:srgbClr val="807868"/>
                </a:solidFill>
                <a:latin typeface="JetBrains Mono"/>
              </a:rPr>
              <a:t>MANDAT</a:t>
            </a:r>
          </a:p>
        </p:txBody>
      </p:sp>
      <p:sp>
        <p:nvSpPr>
          <p:cNvPr id="29" name="TextBox 28"/>
          <p:cNvSpPr txBox="1"/>
          <p:nvPr/>
        </p:nvSpPr>
        <p:spPr>
          <a:xfrm>
            <a:off x="7304143" y="3060700"/>
            <a:ext cx="4827086" cy="177800"/>
          </a:xfrm>
          <a:prstGeom prst="rect">
            <a:avLst/>
          </a:prstGeom>
          <a:noFill/>
        </p:spPr>
        <p:txBody>
          <a:bodyPr wrap="square" lIns="0" rIns="0" tIns="0" bIns="0">
            <a:spAutoFit/>
          </a:bodyPr>
          <a:lstStyle/>
          <a:p>
            <a:pPr algn="l">
              <a:lnSpc>
                <a:spcPct val="100000"/>
              </a:lnSpc>
            </a:pPr>
            <a:r>
              <a:rPr sz="1000" b="0" i="0" spc="100">
                <a:solidFill>
                  <a:srgbClr val="F4EEDF"/>
                </a:solidFill>
                <a:latin typeface="JetBrains Mono"/>
              </a:rPr>
              <a:t>MATANGA AGENCY  ·  DC&amp;A   —   depuis 01/2025</a:t>
            </a:r>
          </a:p>
        </p:txBody>
      </p:sp>
      <p:sp>
        <p:nvSpPr>
          <p:cNvPr id="30" name="TextBox 29"/>
          <p:cNvSpPr txBox="1"/>
          <p:nvPr/>
        </p:nvSpPr>
        <p:spPr>
          <a:xfrm>
            <a:off x="5716286" y="3416300"/>
            <a:ext cx="1270285" cy="177800"/>
          </a:xfrm>
          <a:prstGeom prst="rect">
            <a:avLst/>
          </a:prstGeom>
          <a:noFill/>
        </p:spPr>
        <p:txBody>
          <a:bodyPr wrap="square" lIns="0" rIns="0" tIns="0" bIns="0">
            <a:spAutoFit/>
          </a:bodyPr>
          <a:lstStyle/>
          <a:p>
            <a:pPr algn="l">
              <a:lnSpc>
                <a:spcPct val="100000"/>
              </a:lnSpc>
            </a:pPr>
            <a:r>
              <a:rPr sz="900" b="0" i="0" spc="200">
                <a:solidFill>
                  <a:srgbClr val="807868"/>
                </a:solidFill>
                <a:latin typeface="JetBrains Mono"/>
              </a:rPr>
              <a:t>CONTACT</a:t>
            </a:r>
          </a:p>
        </p:txBody>
      </p:sp>
      <p:sp>
        <p:nvSpPr>
          <p:cNvPr id="31" name="TextBox 30"/>
          <p:cNvSpPr txBox="1"/>
          <p:nvPr/>
        </p:nvSpPr>
        <p:spPr>
          <a:xfrm>
            <a:off x="7304143" y="3416300"/>
            <a:ext cx="4827086" cy="177800"/>
          </a:xfrm>
          <a:prstGeom prst="rect">
            <a:avLst/>
          </a:prstGeom>
          <a:noFill/>
        </p:spPr>
        <p:txBody>
          <a:bodyPr wrap="square" lIns="0" rIns="0" tIns="0" bIns="0">
            <a:spAutoFit/>
          </a:bodyPr>
          <a:lstStyle/>
          <a:p>
            <a:pPr algn="l">
              <a:lnSpc>
                <a:spcPct val="100000"/>
              </a:lnSpc>
            </a:pPr>
            <a:r>
              <a:rPr sz="1000" b="0" i="0" spc="100">
                <a:solidFill>
                  <a:srgbClr val="F4EEDF"/>
                </a:solidFill>
                <a:latin typeface="JetBrains Mono"/>
                <a:hlinkClick r:id="rId3"/>
              </a:rPr>
              <a:t>+237 694 17 17 99  ·  xtincell@gmail.com</a:t>
            </a:r>
          </a:p>
        </p:txBody>
      </p:sp>
      <p:sp>
        <p:nvSpPr>
          <p:cNvPr id="32" name="TextBox 31"/>
          <p:cNvSpPr txBox="1"/>
          <p:nvPr/>
        </p:nvSpPr>
        <p:spPr>
          <a:xfrm>
            <a:off x="5716286" y="3771900"/>
            <a:ext cx="1270285" cy="177800"/>
          </a:xfrm>
          <a:prstGeom prst="rect">
            <a:avLst/>
          </a:prstGeom>
          <a:noFill/>
        </p:spPr>
        <p:txBody>
          <a:bodyPr wrap="square" lIns="0" rIns="0" tIns="0" bIns="0">
            <a:spAutoFit/>
          </a:bodyPr>
          <a:lstStyle/>
          <a:p>
            <a:pPr algn="l">
              <a:lnSpc>
                <a:spcPct val="100000"/>
              </a:lnSpc>
            </a:pPr>
            <a:r>
              <a:rPr sz="900" b="0" i="0" spc="200">
                <a:solidFill>
                  <a:srgbClr val="807868"/>
                </a:solidFill>
                <a:latin typeface="JetBrains Mono"/>
              </a:rPr>
              <a:t>VER</a:t>
            </a:r>
          </a:p>
        </p:txBody>
      </p:sp>
      <p:sp>
        <p:nvSpPr>
          <p:cNvPr id="33" name="TextBox 32"/>
          <p:cNvSpPr txBox="1"/>
          <p:nvPr/>
        </p:nvSpPr>
        <p:spPr>
          <a:xfrm>
            <a:off x="7304143" y="3771900"/>
            <a:ext cx="4827086" cy="177800"/>
          </a:xfrm>
          <a:prstGeom prst="rect">
            <a:avLst/>
          </a:prstGeom>
          <a:noFill/>
        </p:spPr>
        <p:txBody>
          <a:bodyPr wrap="square" lIns="0" rIns="0" tIns="0" bIns="0">
            <a:spAutoFit/>
          </a:bodyPr>
          <a:lstStyle/>
          <a:p>
            <a:pPr algn="l">
              <a:lnSpc>
                <a:spcPct val="100000"/>
              </a:lnSpc>
            </a:pPr>
            <a:r>
              <a:rPr sz="1000" b="0" i="0" spc="100">
                <a:solidFill>
                  <a:srgbClr val="F4EEDF"/>
                </a:solidFill>
                <a:latin typeface="JetBrains Mono"/>
              </a:rPr>
              <a:t>FOLIO 15.0   —   2026</a:t>
            </a:r>
          </a:p>
        </p:txBody>
      </p:sp>
      <p:sp>
        <p:nvSpPr>
          <p:cNvPr id="34" name="TextBox 33"/>
          <p:cNvSpPr txBox="1"/>
          <p:nvPr/>
        </p:nvSpPr>
        <p:spPr>
          <a:xfrm>
            <a:off x="5716286" y="4127500"/>
            <a:ext cx="1270285" cy="177800"/>
          </a:xfrm>
          <a:prstGeom prst="rect">
            <a:avLst/>
          </a:prstGeom>
          <a:noFill/>
        </p:spPr>
        <p:txBody>
          <a:bodyPr wrap="square" lIns="0" rIns="0" tIns="0" bIns="0">
            <a:spAutoFit/>
          </a:bodyPr>
          <a:lstStyle/>
          <a:p>
            <a:pPr algn="l">
              <a:lnSpc>
                <a:spcPct val="100000"/>
              </a:lnSpc>
            </a:pPr>
            <a:r>
              <a:rPr sz="900" b="0" i="0" spc="200">
                <a:solidFill>
                  <a:srgbClr val="807868"/>
                </a:solidFill>
                <a:latin typeface="JetBrains Mono"/>
              </a:rPr>
              <a:t>CONTACT 2</a:t>
            </a:r>
          </a:p>
        </p:txBody>
      </p:sp>
      <p:sp>
        <p:nvSpPr>
          <p:cNvPr id="35" name="TextBox 34"/>
          <p:cNvSpPr txBox="1"/>
          <p:nvPr/>
        </p:nvSpPr>
        <p:spPr>
          <a:xfrm>
            <a:off x="7304143" y="4127500"/>
            <a:ext cx="4827086" cy="177800"/>
          </a:xfrm>
          <a:prstGeom prst="rect">
            <a:avLst/>
          </a:prstGeom>
          <a:noFill/>
        </p:spPr>
        <p:txBody>
          <a:bodyPr wrap="square" lIns="0" rIns="0" tIns="0" bIns="0">
            <a:spAutoFit/>
          </a:bodyPr>
          <a:lstStyle/>
          <a:p>
            <a:pPr algn="l">
              <a:lnSpc>
                <a:spcPct val="100000"/>
              </a:lnSpc>
            </a:pPr>
            <a:r>
              <a:rPr sz="1000" b="0" i="0" spc="100">
                <a:solidFill>
                  <a:srgbClr val="F4EEDF"/>
                </a:solidFill>
                <a:latin typeface="JetBrains Mono"/>
                <a:hlinkClick r:id="rId4"/>
              </a:rPr>
              <a:t>+225 05 46 15 64 56  ·  Abidjan (Orange)</a:t>
            </a:r>
          </a:p>
        </p:txBody>
      </p:sp>
      <p:sp>
        <p:nvSpPr>
          <p:cNvPr id="36" name="TextBox 35"/>
          <p:cNvSpPr txBox="1"/>
          <p:nvPr/>
        </p:nvSpPr>
        <p:spPr>
          <a:xfrm>
            <a:off x="508114" y="6400800"/>
            <a:ext cx="2540571" cy="152400"/>
          </a:xfrm>
          <a:prstGeom prst="rect">
            <a:avLst/>
          </a:prstGeom>
          <a:noFill/>
        </p:spPr>
        <p:txBody>
          <a:bodyPr wrap="square" lIns="0" rIns="0" tIns="0" bIns="0">
            <a:spAutoFit/>
          </a:bodyPr>
          <a:lstStyle/>
          <a:p>
            <a:pPr algn="l">
              <a:lnSpc>
                <a:spcPct val="100000"/>
              </a:lnSpc>
            </a:pPr>
            <a:r>
              <a:rPr sz="800" b="0" i="1">
                <a:solidFill>
                  <a:srgbClr val="807868"/>
                </a:solidFill>
                <a:latin typeface="JetBrains Mono"/>
              </a:rPr>
              <a:t>xtincell.com</a:t>
            </a:r>
          </a:p>
        </p:txBody>
      </p:sp>
      <p:sp>
        <p:nvSpPr>
          <p:cNvPr id="37" name="TextBox 36"/>
          <p:cNvSpPr txBox="1"/>
          <p:nvPr/>
        </p:nvSpPr>
        <p:spPr>
          <a:xfrm>
            <a:off x="3556800" y="6400800"/>
            <a:ext cx="5081143" cy="152400"/>
          </a:xfrm>
          <a:prstGeom prst="rect">
            <a:avLst/>
          </a:prstGeom>
          <a:noFill/>
        </p:spPr>
        <p:txBody>
          <a:bodyPr wrap="square" lIns="0" rIns="0" tIns="0" bIns="0">
            <a:spAutoFit/>
          </a:bodyPr>
          <a:lstStyle/>
          <a:p>
            <a:pPr algn="ctr">
              <a:lnSpc>
                <a:spcPct val="100000"/>
              </a:lnSpc>
            </a:pPr>
            <a:r>
              <a:rPr sz="800" b="0" i="0" spc="200">
                <a:solidFill>
                  <a:srgbClr val="807868"/>
                </a:solidFill>
                <a:latin typeface="JetBrains Mono"/>
              </a:rPr>
              <a:t>FRAME 001    —    STUDIO, 2026</a:t>
            </a:r>
          </a:p>
        </p:txBody>
      </p:sp>
      <p:sp>
        <p:nvSpPr>
          <p:cNvPr id="38" name="TextBox 37"/>
          <p:cNvSpPr txBox="1"/>
          <p:nvPr/>
        </p:nvSpPr>
        <p:spPr>
          <a:xfrm>
            <a:off x="9146057" y="6400800"/>
            <a:ext cx="2540571" cy="1524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 02 / 19</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03200"/>
            <a:ext cx="11178515" cy="177800"/>
          </a:xfrm>
          <a:prstGeom prst="rect">
            <a:avLst/>
          </a:prstGeom>
          <a:noFill/>
        </p:spPr>
        <p:txBody>
          <a:bodyPr wrap="square" lIns="0" rIns="0" tIns="0" bIns="0">
            <a:spAutoFit/>
          </a:bodyPr>
          <a:lstStyle/>
          <a:p>
            <a:pPr algn="l">
              <a:lnSpc>
                <a:spcPct val="100000"/>
              </a:lnSpc>
            </a:pPr>
            <a:r>
              <a:rPr sz="1000" b="0" i="0" spc="300">
                <a:solidFill>
                  <a:srgbClr val="F4EEDF"/>
                </a:solidFill>
                <a:latin typeface="JetBrains Mono"/>
              </a:rPr>
              <a:t>X T I N C E L L      ·      A N N E X E   I M A G E S      ·      H A R V E S T   2 0 2 6</a:t>
            </a:r>
          </a:p>
        </p:txBody>
      </p:sp>
      <p:sp>
        <p:nvSpPr>
          <p:cNvPr id="4" name="TextBox 3"/>
          <p:cNvSpPr txBox="1"/>
          <p:nvPr/>
        </p:nvSpPr>
        <p:spPr>
          <a:xfrm>
            <a:off x="508114" y="2413000"/>
            <a:ext cx="6351429" cy="381000"/>
          </a:xfrm>
          <a:prstGeom prst="rect">
            <a:avLst/>
          </a:prstGeom>
          <a:noFill/>
        </p:spPr>
        <p:txBody>
          <a:bodyPr wrap="square" lIns="0" rIns="0" tIns="0" bIns="0">
            <a:spAutoFit/>
          </a:bodyPr>
          <a:lstStyle/>
          <a:p>
            <a:pPr algn="l">
              <a:lnSpc>
                <a:spcPct val="100000"/>
              </a:lnSpc>
            </a:pPr>
            <a:r>
              <a:rPr sz="1800" b="1" i="0" spc="300">
                <a:solidFill>
                  <a:srgbClr val="D96A2A"/>
                </a:solidFill>
                <a:latin typeface="JetBrains Mono"/>
              </a:rPr>
              <a:t>§ 09  —  ANNEXE</a:t>
            </a:r>
          </a:p>
        </p:txBody>
      </p:sp>
      <p:sp>
        <p:nvSpPr>
          <p:cNvPr id="5" name="TextBox 4"/>
          <p:cNvSpPr txBox="1"/>
          <p:nvPr/>
        </p:nvSpPr>
        <p:spPr>
          <a:xfrm>
            <a:off x="508114" y="3048000"/>
            <a:ext cx="10162286" cy="889000"/>
          </a:xfrm>
          <a:prstGeom prst="rect">
            <a:avLst/>
          </a:prstGeom>
          <a:noFill/>
        </p:spPr>
        <p:txBody>
          <a:bodyPr wrap="square" lIns="0" rIns="0" tIns="0" bIns="0">
            <a:spAutoFit/>
          </a:bodyPr>
          <a:lstStyle/>
          <a:p>
            <a:pPr algn="l">
              <a:lnSpc>
                <a:spcPct val="100000"/>
              </a:lnSpc>
            </a:pPr>
            <a:r>
              <a:rPr sz="6000" b="0" i="0">
                <a:solidFill>
                  <a:srgbClr val="F4EEDF"/>
                </a:solidFill>
                <a:latin typeface="Instrument Serif"/>
              </a:rPr>
              <a:t>Visuels campagnes</a:t>
            </a:r>
          </a:p>
        </p:txBody>
      </p:sp>
      <p:sp>
        <p:nvSpPr>
          <p:cNvPr id="6" name="TextBox 5"/>
          <p:cNvSpPr txBox="1"/>
          <p:nvPr/>
        </p:nvSpPr>
        <p:spPr>
          <a:xfrm>
            <a:off x="508114" y="4191000"/>
            <a:ext cx="10162286" cy="381000"/>
          </a:xfrm>
          <a:prstGeom prst="rect">
            <a:avLst/>
          </a:prstGeom>
          <a:noFill/>
        </p:spPr>
        <p:txBody>
          <a:bodyPr wrap="square" lIns="0" rIns="0" tIns="0" bIns="0">
            <a:spAutoFit/>
          </a:bodyPr>
          <a:lstStyle/>
          <a:p>
            <a:pPr algn="l">
              <a:lnSpc>
                <a:spcPct val="100000"/>
              </a:lnSpc>
            </a:pPr>
            <a:r>
              <a:rPr sz="3000" b="0" i="1">
                <a:solidFill>
                  <a:srgbClr val="D96A2A"/>
                </a:solidFill>
                <a:latin typeface="Instrument Serif"/>
              </a:rPr>
              <a:t>—  sélection harvest 2026.</a:t>
            </a:r>
          </a:p>
        </p:txBody>
      </p:sp>
      <p:sp>
        <p:nvSpPr>
          <p:cNvPr id="7" name="TextBox 6"/>
          <p:cNvSpPr txBox="1"/>
          <p:nvPr/>
        </p:nvSpPr>
        <p:spPr>
          <a:xfrm>
            <a:off x="508114" y="5003800"/>
            <a:ext cx="10162286" cy="203200"/>
          </a:xfrm>
          <a:prstGeom prst="rect">
            <a:avLst/>
          </a:prstGeom>
          <a:noFill/>
        </p:spPr>
        <p:txBody>
          <a:bodyPr wrap="square" lIns="0" rIns="0" tIns="0" bIns="0">
            <a:spAutoFit/>
          </a:bodyPr>
          <a:lstStyle/>
          <a:p>
            <a:pPr algn="l">
              <a:lnSpc>
                <a:spcPct val="100000"/>
              </a:lnSpc>
            </a:pPr>
            <a:r>
              <a:rPr sz="1100" b="0" i="0">
                <a:solidFill>
                  <a:srgbClr val="C4BDA9"/>
                </a:solidFill>
                <a:latin typeface="Space Grotesk"/>
              </a:rPr>
              <a:t>Captures publiques des comptes officiels des marques pour lesquelles</a:t>
            </a:r>
          </a:p>
        </p:txBody>
      </p:sp>
      <p:sp>
        <p:nvSpPr>
          <p:cNvPr id="8" name="TextBox 7"/>
          <p:cNvSpPr txBox="1"/>
          <p:nvPr/>
        </p:nvSpPr>
        <p:spPr>
          <a:xfrm>
            <a:off x="508114" y="5207000"/>
            <a:ext cx="10162286" cy="203200"/>
          </a:xfrm>
          <a:prstGeom prst="rect">
            <a:avLst/>
          </a:prstGeom>
          <a:noFill/>
        </p:spPr>
        <p:txBody>
          <a:bodyPr wrap="square" lIns="0" rIns="0" tIns="0" bIns="0">
            <a:spAutoFit/>
          </a:bodyPr>
          <a:lstStyle/>
          <a:p>
            <a:pPr algn="l">
              <a:lnSpc>
                <a:spcPct val="100000"/>
              </a:lnSpc>
            </a:pPr>
            <a:r>
              <a:rPr sz="1100" b="0" i="0">
                <a:solidFill>
                  <a:srgbClr val="C4BDA9"/>
                </a:solidFill>
                <a:latin typeface="Space Grotesk"/>
              </a:rPr>
              <a:t>Alexandre a livré direction artistique, production photo/vidéo ou stratégie.</a:t>
            </a:r>
          </a:p>
        </p:txBody>
      </p:sp>
      <p:sp>
        <p:nvSpPr>
          <p:cNvPr id="9" name="TextBox 8"/>
          <p:cNvSpPr txBox="1"/>
          <p:nvPr/>
        </p:nvSpPr>
        <p:spPr>
          <a:xfrm>
            <a:off x="508114" y="5410200"/>
            <a:ext cx="10162286" cy="203200"/>
          </a:xfrm>
          <a:prstGeom prst="rect">
            <a:avLst/>
          </a:prstGeom>
          <a:noFill/>
        </p:spPr>
        <p:txBody>
          <a:bodyPr wrap="square" lIns="0" rIns="0" tIns="0" bIns="0">
            <a:spAutoFit/>
          </a:bodyPr>
          <a:lstStyle/>
          <a:p>
            <a:pPr algn="l">
              <a:lnSpc>
                <a:spcPct val="100000"/>
              </a:lnSpc>
            </a:pPr>
            <a:r>
              <a:rPr sz="1100" b="0" i="1">
                <a:solidFill>
                  <a:srgbClr val="807868"/>
                </a:solidFill>
                <a:latin typeface="Space Grotesk"/>
              </a:rPr>
              <a:t>Friesland Campina · SABC · Cadyst · Chococam — sélection de visuels représentatifs.</a:t>
            </a:r>
          </a:p>
        </p:txBody>
      </p:sp>
      <p:sp>
        <p:nvSpPr>
          <p:cNvPr id="10" name="TextBox 9"/>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11" name="TextBox 10"/>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0  —  ANNEXE / 35</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8892000"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P·02  ·  DA  ·  2020 — 2022  ·  HARVEST 2026</a:t>
            </a:r>
          </a:p>
        </p:txBody>
      </p:sp>
      <p:sp>
        <p:nvSpPr>
          <p:cNvPr id="7" name="TextBox 6"/>
          <p:cNvSpPr txBox="1"/>
          <p:nvPr/>
        </p:nvSpPr>
        <p:spPr>
          <a:xfrm>
            <a:off x="7621714" y="838200"/>
            <a:ext cx="4064914" cy="177800"/>
          </a:xfrm>
          <a:prstGeom prst="rect">
            <a:avLst/>
          </a:prstGeom>
          <a:noFill/>
        </p:spPr>
        <p:txBody>
          <a:bodyPr wrap="square" lIns="0" rIns="0" tIns="0" bIns="0">
            <a:spAutoFit/>
          </a:bodyPr>
          <a:lstStyle/>
          <a:p>
            <a:pPr algn="r">
              <a:lnSpc>
                <a:spcPct val="100000"/>
              </a:lnSpc>
            </a:pPr>
            <a:r>
              <a:rPr sz="900" b="0" i="1" spc="200">
                <a:solidFill>
                  <a:srgbClr val="D96A2A"/>
                </a:solidFill>
                <a:latin typeface="JetBrains Mono"/>
                <a:hlinkClick r:id="rId2"/>
              </a:rPr>
              <a:t>↗  facebook.com/boissonsducameroun</a:t>
            </a:r>
          </a:p>
        </p:txBody>
      </p:sp>
      <p:sp>
        <p:nvSpPr>
          <p:cNvPr id="8" name="TextBox 7"/>
          <p:cNvSpPr txBox="1"/>
          <p:nvPr/>
        </p:nvSpPr>
        <p:spPr>
          <a:xfrm>
            <a:off x="508114" y="1104900"/>
            <a:ext cx="11432572" cy="482600"/>
          </a:xfrm>
          <a:prstGeom prst="rect">
            <a:avLst/>
          </a:prstGeom>
          <a:noFill/>
        </p:spPr>
        <p:txBody>
          <a:bodyPr wrap="square" lIns="0" rIns="0" tIns="0" bIns="0">
            <a:spAutoFit/>
          </a:bodyPr>
          <a:lstStyle/>
          <a:p>
            <a:pPr algn="l">
              <a:lnSpc>
                <a:spcPct val="100000"/>
              </a:lnSpc>
            </a:pPr>
            <a:r>
              <a:rPr sz="2800" b="0" i="0">
                <a:solidFill>
                  <a:srgbClr val="F4EEDF"/>
                </a:solidFill>
                <a:latin typeface="Instrument Serif"/>
              </a:rPr>
              <a:t>TOP — BRASSERIES DU CAMEROUN (SABC)</a:t>
            </a:r>
          </a:p>
        </p:txBody>
      </p:sp>
      <p:sp>
        <p:nvSpPr>
          <p:cNvPr id="9" name="TextBox 8"/>
          <p:cNvSpPr txBox="1"/>
          <p:nvPr/>
        </p:nvSpPr>
        <p:spPr>
          <a:xfrm>
            <a:off x="508114" y="1574800"/>
            <a:ext cx="11432572" cy="4572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Direction Artistique &amp; Production · 2020 — 2022 · Douala. Période de la « bataille des limonades » au Cameroun (Top vs Bubble Up vs Spécial limonade) — lancement Top Bitter Lemon (oct. 2020), activations marque, contenus social et événementiel sur l'écosystème SABC.</a:t>
            </a:r>
          </a:p>
        </p:txBody>
      </p:sp>
      <p:sp>
        <p:nvSpPr>
          <p:cNvPr id="10" name="Rectangle 9"/>
          <p:cNvSpPr/>
          <p:nvPr/>
        </p:nvSpPr>
        <p:spPr>
          <a:xfrm>
            <a:off x="508114"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top-brasseries-01.jpg"/>
          <p:cNvPicPr>
            <a:picLocks noChangeAspect="1"/>
          </p:cNvPicPr>
          <p:nvPr/>
        </p:nvPicPr>
        <p:blipFill>
          <a:blip r:embed="rId3"/>
          <a:stretch>
            <a:fillRect/>
          </a:stretch>
        </p:blipFill>
        <p:spPr>
          <a:xfrm>
            <a:off x="898727" y="2159000"/>
            <a:ext cx="1880022" cy="1879600"/>
          </a:xfrm>
          <a:prstGeom prst="rect">
            <a:avLst/>
          </a:prstGeom>
        </p:spPr>
      </p:pic>
      <p:sp>
        <p:nvSpPr>
          <p:cNvPr id="12" name="Rectangle 11"/>
          <p:cNvSpPr/>
          <p:nvPr/>
        </p:nvSpPr>
        <p:spPr>
          <a:xfrm>
            <a:off x="3347203"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Picture 12" descr="top-brasseries-02.jpg"/>
          <p:cNvPicPr>
            <a:picLocks noChangeAspect="1"/>
          </p:cNvPicPr>
          <p:nvPr/>
        </p:nvPicPr>
        <p:blipFill>
          <a:blip r:embed="rId4"/>
          <a:stretch>
            <a:fillRect/>
          </a:stretch>
        </p:blipFill>
        <p:spPr>
          <a:xfrm>
            <a:off x="3412118" y="2159000"/>
            <a:ext cx="2531418" cy="1879600"/>
          </a:xfrm>
          <a:prstGeom prst="rect">
            <a:avLst/>
          </a:prstGeom>
        </p:spPr>
      </p:pic>
      <p:sp>
        <p:nvSpPr>
          <p:cNvPr id="14" name="Rectangle 13"/>
          <p:cNvSpPr/>
          <p:nvPr/>
        </p:nvSpPr>
        <p:spPr>
          <a:xfrm>
            <a:off x="6186291"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5" name="Picture 14" descr="top-brasseries-03.jpg"/>
          <p:cNvPicPr>
            <a:picLocks noChangeAspect="1"/>
          </p:cNvPicPr>
          <p:nvPr/>
        </p:nvPicPr>
        <p:blipFill>
          <a:blip r:embed="rId5"/>
          <a:stretch>
            <a:fillRect/>
          </a:stretch>
        </p:blipFill>
        <p:spPr>
          <a:xfrm>
            <a:off x="6576904" y="2159000"/>
            <a:ext cx="1880022" cy="1879600"/>
          </a:xfrm>
          <a:prstGeom prst="rect">
            <a:avLst/>
          </a:prstGeom>
        </p:spPr>
      </p:pic>
      <p:sp>
        <p:nvSpPr>
          <p:cNvPr id="16" name="Rectangle 15"/>
          <p:cNvSpPr/>
          <p:nvPr/>
        </p:nvSpPr>
        <p:spPr>
          <a:xfrm>
            <a:off x="9025380"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7" name="Picture 16" descr="top-brasseries-04.jpg"/>
          <p:cNvPicPr>
            <a:picLocks noChangeAspect="1"/>
          </p:cNvPicPr>
          <p:nvPr/>
        </p:nvPicPr>
        <p:blipFill>
          <a:blip r:embed="rId6"/>
          <a:stretch>
            <a:fillRect/>
          </a:stretch>
        </p:blipFill>
        <p:spPr>
          <a:xfrm>
            <a:off x="9025380" y="2350492"/>
            <a:ext cx="2661248" cy="1496615"/>
          </a:xfrm>
          <a:prstGeom prst="rect">
            <a:avLst/>
          </a:prstGeom>
        </p:spPr>
      </p:pic>
      <p:sp>
        <p:nvSpPr>
          <p:cNvPr id="18" name="Rectangle 17"/>
          <p:cNvSpPr/>
          <p:nvPr/>
        </p:nvSpPr>
        <p:spPr>
          <a:xfrm>
            <a:off x="508114"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9" name="Picture 18" descr="top-brasseries-05.jpg"/>
          <p:cNvPicPr>
            <a:picLocks noChangeAspect="1"/>
          </p:cNvPicPr>
          <p:nvPr/>
        </p:nvPicPr>
        <p:blipFill>
          <a:blip r:embed="rId7"/>
          <a:stretch>
            <a:fillRect/>
          </a:stretch>
        </p:blipFill>
        <p:spPr>
          <a:xfrm>
            <a:off x="508114" y="4269533"/>
            <a:ext cx="2661248" cy="1773333"/>
          </a:xfrm>
          <a:prstGeom prst="rect">
            <a:avLst/>
          </a:prstGeom>
        </p:spPr>
      </p:pic>
      <p:sp>
        <p:nvSpPr>
          <p:cNvPr id="20" name="Rectangle 19"/>
          <p:cNvSpPr/>
          <p:nvPr/>
        </p:nvSpPr>
        <p:spPr>
          <a:xfrm>
            <a:off x="3347203"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1" name="Picture 20" descr="top-brasseries-06.jpg"/>
          <p:cNvPicPr>
            <a:picLocks noChangeAspect="1"/>
          </p:cNvPicPr>
          <p:nvPr/>
        </p:nvPicPr>
        <p:blipFill>
          <a:blip r:embed="rId8"/>
          <a:stretch>
            <a:fillRect/>
          </a:stretch>
        </p:blipFill>
        <p:spPr>
          <a:xfrm>
            <a:off x="3347203" y="4269533"/>
            <a:ext cx="2661248" cy="1773333"/>
          </a:xfrm>
          <a:prstGeom prst="rect">
            <a:avLst/>
          </a:prstGeom>
        </p:spPr>
      </p:pic>
      <p:sp>
        <p:nvSpPr>
          <p:cNvPr id="22" name="TextBox 21"/>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23" name="TextBox 22"/>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1  —  ANNEXE / 35</a:t>
            </a: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8892000"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P·02  ·  DC&amp;A  ·  MATANGA 2025+</a:t>
            </a:r>
          </a:p>
        </p:txBody>
      </p:sp>
      <p:sp>
        <p:nvSpPr>
          <p:cNvPr id="7" name="TextBox 6"/>
          <p:cNvSpPr txBox="1"/>
          <p:nvPr/>
        </p:nvSpPr>
        <p:spPr>
          <a:xfrm>
            <a:off x="7621714" y="838200"/>
            <a:ext cx="4064914" cy="177800"/>
          </a:xfrm>
          <a:prstGeom prst="rect">
            <a:avLst/>
          </a:prstGeom>
          <a:noFill/>
        </p:spPr>
        <p:txBody>
          <a:bodyPr wrap="square" lIns="0" rIns="0" tIns="0" bIns="0">
            <a:spAutoFit/>
          </a:bodyPr>
          <a:lstStyle/>
          <a:p>
            <a:pPr algn="r">
              <a:lnSpc>
                <a:spcPct val="100000"/>
              </a:lnSpc>
            </a:pPr>
            <a:r>
              <a:rPr sz="900" b="0" i="1" spc="200">
                <a:solidFill>
                  <a:srgbClr val="D96A2A"/>
                </a:solidFill>
                <a:latin typeface="JetBrains Mono"/>
                <a:hlinkClick r:id="rId2"/>
              </a:rPr>
              <a:t>↗  instagram.com/peak_milk</a:t>
            </a:r>
          </a:p>
        </p:txBody>
      </p:sp>
      <p:sp>
        <p:nvSpPr>
          <p:cNvPr id="8" name="TextBox 7"/>
          <p:cNvSpPr txBox="1"/>
          <p:nvPr/>
        </p:nvSpPr>
        <p:spPr>
          <a:xfrm>
            <a:off x="508114" y="1104900"/>
            <a:ext cx="11432572" cy="482600"/>
          </a:xfrm>
          <a:prstGeom prst="rect">
            <a:avLst/>
          </a:prstGeom>
          <a:noFill/>
        </p:spPr>
        <p:txBody>
          <a:bodyPr wrap="square" lIns="0" rIns="0" tIns="0" bIns="0">
            <a:spAutoFit/>
          </a:bodyPr>
          <a:lstStyle/>
          <a:p>
            <a:pPr algn="l">
              <a:lnSpc>
                <a:spcPct val="100000"/>
              </a:lnSpc>
            </a:pPr>
            <a:r>
              <a:rPr sz="2800" b="0" i="0">
                <a:solidFill>
                  <a:srgbClr val="F4EEDF"/>
                </a:solidFill>
                <a:latin typeface="Instrument Serif"/>
              </a:rPr>
              <a:t>FRIESLAND CAMPINA — PEAK</a:t>
            </a:r>
          </a:p>
        </p:txBody>
      </p:sp>
      <p:sp>
        <p:nvSpPr>
          <p:cNvPr id="9" name="TextBox 8"/>
          <p:cNvSpPr txBox="1"/>
          <p:nvPr/>
        </p:nvSpPr>
        <p:spPr>
          <a:xfrm>
            <a:off x="508114" y="1574800"/>
            <a:ext cx="11432572" cy="4572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DC&amp;A grand compte FMCG · MATANGA Agency · depuis 2025. Pilotage du portefeuille Friesland Campina — Peak Cameroun : campagnes 360°, KV OOH, packaging, contenus digitaux. Validation finale, cohérence inter-marques.</a:t>
            </a:r>
          </a:p>
        </p:txBody>
      </p:sp>
      <p:sp>
        <p:nvSpPr>
          <p:cNvPr id="10" name="Rectangle 9"/>
          <p:cNvSpPr/>
          <p:nvPr/>
        </p:nvSpPr>
        <p:spPr>
          <a:xfrm>
            <a:off x="508114"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peak-01.jpg"/>
          <p:cNvPicPr>
            <a:picLocks noChangeAspect="1"/>
          </p:cNvPicPr>
          <p:nvPr/>
        </p:nvPicPr>
        <p:blipFill>
          <a:blip r:embed="rId3"/>
          <a:stretch>
            <a:fillRect/>
          </a:stretch>
        </p:blipFill>
        <p:spPr>
          <a:xfrm>
            <a:off x="508114" y="2350492"/>
            <a:ext cx="2661248" cy="1496615"/>
          </a:xfrm>
          <a:prstGeom prst="rect">
            <a:avLst/>
          </a:prstGeom>
        </p:spPr>
      </p:pic>
      <p:sp>
        <p:nvSpPr>
          <p:cNvPr id="12" name="Rectangle 11"/>
          <p:cNvSpPr/>
          <p:nvPr/>
        </p:nvSpPr>
        <p:spPr>
          <a:xfrm>
            <a:off x="3347203"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Picture 12" descr="peak-02.jpg"/>
          <p:cNvPicPr>
            <a:picLocks noChangeAspect="1"/>
          </p:cNvPicPr>
          <p:nvPr/>
        </p:nvPicPr>
        <p:blipFill>
          <a:blip r:embed="rId4"/>
          <a:stretch>
            <a:fillRect/>
          </a:stretch>
        </p:blipFill>
        <p:spPr>
          <a:xfrm>
            <a:off x="3972818" y="2159000"/>
            <a:ext cx="1410017" cy="1879600"/>
          </a:xfrm>
          <a:prstGeom prst="rect">
            <a:avLst/>
          </a:prstGeom>
        </p:spPr>
      </p:pic>
      <p:sp>
        <p:nvSpPr>
          <p:cNvPr id="14" name="Rectangle 13"/>
          <p:cNvSpPr/>
          <p:nvPr/>
        </p:nvSpPr>
        <p:spPr>
          <a:xfrm>
            <a:off x="6186291"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5" name="Picture 14" descr="peak-03.jpg"/>
          <p:cNvPicPr>
            <a:picLocks noChangeAspect="1"/>
          </p:cNvPicPr>
          <p:nvPr/>
        </p:nvPicPr>
        <p:blipFill>
          <a:blip r:embed="rId5"/>
          <a:stretch>
            <a:fillRect/>
          </a:stretch>
        </p:blipFill>
        <p:spPr>
          <a:xfrm>
            <a:off x="6576904" y="2159000"/>
            <a:ext cx="1880022" cy="1879600"/>
          </a:xfrm>
          <a:prstGeom prst="rect">
            <a:avLst/>
          </a:prstGeom>
        </p:spPr>
      </p:pic>
      <p:sp>
        <p:nvSpPr>
          <p:cNvPr id="16" name="Rectangle 15"/>
          <p:cNvSpPr/>
          <p:nvPr/>
        </p:nvSpPr>
        <p:spPr>
          <a:xfrm>
            <a:off x="9025380"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7" name="Picture 16" descr="peak-04.jpg"/>
          <p:cNvPicPr>
            <a:picLocks noChangeAspect="1"/>
          </p:cNvPicPr>
          <p:nvPr/>
        </p:nvPicPr>
        <p:blipFill>
          <a:blip r:embed="rId6"/>
          <a:stretch>
            <a:fillRect/>
          </a:stretch>
        </p:blipFill>
        <p:spPr>
          <a:xfrm>
            <a:off x="9025380" y="2350492"/>
            <a:ext cx="2661248" cy="1496615"/>
          </a:xfrm>
          <a:prstGeom prst="rect">
            <a:avLst/>
          </a:prstGeom>
        </p:spPr>
      </p:pic>
      <p:sp>
        <p:nvSpPr>
          <p:cNvPr id="18" name="Rectangle 17"/>
          <p:cNvSpPr/>
          <p:nvPr/>
        </p:nvSpPr>
        <p:spPr>
          <a:xfrm>
            <a:off x="508114"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9" name="Picture 18" descr="peak-05.jpg"/>
          <p:cNvPicPr>
            <a:picLocks noChangeAspect="1"/>
          </p:cNvPicPr>
          <p:nvPr/>
        </p:nvPicPr>
        <p:blipFill>
          <a:blip r:embed="rId7"/>
          <a:stretch>
            <a:fillRect/>
          </a:stretch>
        </p:blipFill>
        <p:spPr>
          <a:xfrm>
            <a:off x="1133730" y="4216400"/>
            <a:ext cx="1410017" cy="1879600"/>
          </a:xfrm>
          <a:prstGeom prst="rect">
            <a:avLst/>
          </a:prstGeom>
        </p:spPr>
      </p:pic>
      <p:sp>
        <p:nvSpPr>
          <p:cNvPr id="20" name="Rectangle 19"/>
          <p:cNvSpPr/>
          <p:nvPr/>
        </p:nvSpPr>
        <p:spPr>
          <a:xfrm>
            <a:off x="3347203"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1" name="Picture 20" descr="peak-06.jpg"/>
          <p:cNvPicPr>
            <a:picLocks noChangeAspect="1"/>
          </p:cNvPicPr>
          <p:nvPr/>
        </p:nvPicPr>
        <p:blipFill>
          <a:blip r:embed="rId8"/>
          <a:stretch>
            <a:fillRect/>
          </a:stretch>
        </p:blipFill>
        <p:spPr>
          <a:xfrm>
            <a:off x="3737815" y="4216400"/>
            <a:ext cx="1880022" cy="1879600"/>
          </a:xfrm>
          <a:prstGeom prst="rect">
            <a:avLst/>
          </a:prstGeom>
        </p:spPr>
      </p:pic>
      <p:sp>
        <p:nvSpPr>
          <p:cNvPr id="22" name="TextBox 21"/>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23" name="TextBox 22"/>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2  —  ANNEXE / 35</a:t>
            </a:r>
          </a:p>
        </p:txBody>
      </p:sp>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8892000"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P·02  ·  DC&amp;A  ·  MATANGA 2025+</a:t>
            </a:r>
          </a:p>
        </p:txBody>
      </p:sp>
      <p:sp>
        <p:nvSpPr>
          <p:cNvPr id="7" name="TextBox 6"/>
          <p:cNvSpPr txBox="1"/>
          <p:nvPr/>
        </p:nvSpPr>
        <p:spPr>
          <a:xfrm>
            <a:off x="7621714" y="838200"/>
            <a:ext cx="4064914" cy="177800"/>
          </a:xfrm>
          <a:prstGeom prst="rect">
            <a:avLst/>
          </a:prstGeom>
          <a:noFill/>
        </p:spPr>
        <p:txBody>
          <a:bodyPr wrap="square" lIns="0" rIns="0" tIns="0" bIns="0">
            <a:spAutoFit/>
          </a:bodyPr>
          <a:lstStyle/>
          <a:p>
            <a:pPr algn="r">
              <a:lnSpc>
                <a:spcPct val="100000"/>
              </a:lnSpc>
            </a:pPr>
            <a:r>
              <a:rPr sz="900" b="0" i="1" spc="200">
                <a:solidFill>
                  <a:srgbClr val="D96A2A"/>
                </a:solidFill>
                <a:latin typeface="JetBrains Mono"/>
                <a:hlinkClick r:id="rId2"/>
              </a:rPr>
              <a:t>↗  facebook.com/laitbonnetrouge</a:t>
            </a:r>
          </a:p>
        </p:txBody>
      </p:sp>
      <p:sp>
        <p:nvSpPr>
          <p:cNvPr id="8" name="TextBox 7"/>
          <p:cNvSpPr txBox="1"/>
          <p:nvPr/>
        </p:nvSpPr>
        <p:spPr>
          <a:xfrm>
            <a:off x="508114" y="1104900"/>
            <a:ext cx="11432572" cy="482600"/>
          </a:xfrm>
          <a:prstGeom prst="rect">
            <a:avLst/>
          </a:prstGeom>
          <a:noFill/>
        </p:spPr>
        <p:txBody>
          <a:bodyPr wrap="square" lIns="0" rIns="0" tIns="0" bIns="0">
            <a:spAutoFit/>
          </a:bodyPr>
          <a:lstStyle/>
          <a:p>
            <a:pPr algn="l">
              <a:lnSpc>
                <a:spcPct val="100000"/>
              </a:lnSpc>
            </a:pPr>
            <a:r>
              <a:rPr sz="2800" b="0" i="0">
                <a:solidFill>
                  <a:srgbClr val="F4EEDF"/>
                </a:solidFill>
                <a:latin typeface="Instrument Serif"/>
              </a:rPr>
              <a:t>FRIESLAND CAMPINA — BONNET ROUGE</a:t>
            </a:r>
          </a:p>
        </p:txBody>
      </p:sp>
      <p:sp>
        <p:nvSpPr>
          <p:cNvPr id="9" name="TextBox 8"/>
          <p:cNvSpPr txBox="1"/>
          <p:nvPr/>
        </p:nvSpPr>
        <p:spPr>
          <a:xfrm>
            <a:off x="508114" y="1574800"/>
            <a:ext cx="11432572" cy="4572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DC&amp;A grand compte FMCG · MATANGA Agency · depuis 2025. Bonnet Rouge (Friesland Campina, 100 ans en Afrique de l'Ouest et Centre) — campagnes locales et régionales, KV produit, déclinaisons saisonnières.</a:t>
            </a:r>
          </a:p>
        </p:txBody>
      </p:sp>
      <p:sp>
        <p:nvSpPr>
          <p:cNvPr id="10" name="Rectangle 9"/>
          <p:cNvSpPr/>
          <p:nvPr/>
        </p:nvSpPr>
        <p:spPr>
          <a:xfrm>
            <a:off x="508114"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bonnet-rouge-01.jpg"/>
          <p:cNvPicPr>
            <a:picLocks noChangeAspect="1"/>
          </p:cNvPicPr>
          <p:nvPr/>
        </p:nvPicPr>
        <p:blipFill>
          <a:blip r:embed="rId3"/>
          <a:stretch>
            <a:fillRect/>
          </a:stretch>
        </p:blipFill>
        <p:spPr>
          <a:xfrm>
            <a:off x="898727" y="2159000"/>
            <a:ext cx="1880022" cy="1879600"/>
          </a:xfrm>
          <a:prstGeom prst="rect">
            <a:avLst/>
          </a:prstGeom>
        </p:spPr>
      </p:pic>
      <p:sp>
        <p:nvSpPr>
          <p:cNvPr id="12" name="Rectangle 11"/>
          <p:cNvSpPr/>
          <p:nvPr/>
        </p:nvSpPr>
        <p:spPr>
          <a:xfrm>
            <a:off x="3347203"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Picture 12" descr="bonnet-rouge-02.jpg"/>
          <p:cNvPicPr>
            <a:picLocks noChangeAspect="1"/>
          </p:cNvPicPr>
          <p:nvPr/>
        </p:nvPicPr>
        <p:blipFill>
          <a:blip r:embed="rId4"/>
          <a:stretch>
            <a:fillRect/>
          </a:stretch>
        </p:blipFill>
        <p:spPr>
          <a:xfrm>
            <a:off x="3737815" y="2159000"/>
            <a:ext cx="1880022" cy="1879600"/>
          </a:xfrm>
          <a:prstGeom prst="rect">
            <a:avLst/>
          </a:prstGeom>
        </p:spPr>
      </p:pic>
      <p:sp>
        <p:nvSpPr>
          <p:cNvPr id="14" name="Rectangle 13"/>
          <p:cNvSpPr/>
          <p:nvPr/>
        </p:nvSpPr>
        <p:spPr>
          <a:xfrm>
            <a:off x="6186291"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5" name="Picture 14" descr="bonnet-rouge-03.jpg"/>
          <p:cNvPicPr>
            <a:picLocks noChangeAspect="1"/>
          </p:cNvPicPr>
          <p:nvPr/>
        </p:nvPicPr>
        <p:blipFill>
          <a:blip r:embed="rId5"/>
          <a:stretch>
            <a:fillRect/>
          </a:stretch>
        </p:blipFill>
        <p:spPr>
          <a:xfrm>
            <a:off x="6576904" y="2159000"/>
            <a:ext cx="1880022" cy="1879600"/>
          </a:xfrm>
          <a:prstGeom prst="rect">
            <a:avLst/>
          </a:prstGeom>
        </p:spPr>
      </p:pic>
      <p:sp>
        <p:nvSpPr>
          <p:cNvPr id="16" name="Rectangle 15"/>
          <p:cNvSpPr/>
          <p:nvPr/>
        </p:nvSpPr>
        <p:spPr>
          <a:xfrm>
            <a:off x="9025380"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7" name="Picture 16" descr="bonnet-rouge-04.jpg"/>
          <p:cNvPicPr>
            <a:picLocks noChangeAspect="1"/>
          </p:cNvPicPr>
          <p:nvPr/>
        </p:nvPicPr>
        <p:blipFill>
          <a:blip r:embed="rId6"/>
          <a:stretch>
            <a:fillRect/>
          </a:stretch>
        </p:blipFill>
        <p:spPr>
          <a:xfrm>
            <a:off x="9603720" y="2159000"/>
            <a:ext cx="1504569" cy="1879600"/>
          </a:xfrm>
          <a:prstGeom prst="rect">
            <a:avLst/>
          </a:prstGeom>
        </p:spPr>
      </p:pic>
      <p:sp>
        <p:nvSpPr>
          <p:cNvPr id="18" name="Rectangle 17"/>
          <p:cNvSpPr/>
          <p:nvPr/>
        </p:nvSpPr>
        <p:spPr>
          <a:xfrm>
            <a:off x="508114"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9" name="Picture 18" descr="bonnet-rouge-05.jpg"/>
          <p:cNvPicPr>
            <a:picLocks noChangeAspect="1"/>
          </p:cNvPicPr>
          <p:nvPr/>
        </p:nvPicPr>
        <p:blipFill>
          <a:blip r:embed="rId7"/>
          <a:stretch>
            <a:fillRect/>
          </a:stretch>
        </p:blipFill>
        <p:spPr>
          <a:xfrm>
            <a:off x="898727" y="4216400"/>
            <a:ext cx="1880022" cy="1879600"/>
          </a:xfrm>
          <a:prstGeom prst="rect">
            <a:avLst/>
          </a:prstGeom>
        </p:spPr>
      </p:pic>
      <p:sp>
        <p:nvSpPr>
          <p:cNvPr id="20" name="Rectangle 19"/>
          <p:cNvSpPr/>
          <p:nvPr/>
        </p:nvSpPr>
        <p:spPr>
          <a:xfrm>
            <a:off x="3347203"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1" name="Picture 20" descr="bonnet-rouge-06.jpg"/>
          <p:cNvPicPr>
            <a:picLocks noChangeAspect="1"/>
          </p:cNvPicPr>
          <p:nvPr/>
        </p:nvPicPr>
        <p:blipFill>
          <a:blip r:embed="rId8"/>
          <a:stretch>
            <a:fillRect/>
          </a:stretch>
        </p:blipFill>
        <p:spPr>
          <a:xfrm>
            <a:off x="3737815" y="4216400"/>
            <a:ext cx="1880022" cy="1879600"/>
          </a:xfrm>
          <a:prstGeom prst="rect">
            <a:avLst/>
          </a:prstGeom>
        </p:spPr>
      </p:pic>
      <p:sp>
        <p:nvSpPr>
          <p:cNvPr id="22" name="TextBox 21"/>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23" name="TextBox 22"/>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3  —  ANNEXE / 35</a:t>
            </a: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8892000"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P·02  ·  DC&amp;A  ·  MATANGA 2025+</a:t>
            </a:r>
          </a:p>
        </p:txBody>
      </p:sp>
      <p:sp>
        <p:nvSpPr>
          <p:cNvPr id="7" name="TextBox 6"/>
          <p:cNvSpPr txBox="1"/>
          <p:nvPr/>
        </p:nvSpPr>
        <p:spPr>
          <a:xfrm>
            <a:off x="7621714" y="838200"/>
            <a:ext cx="4064914" cy="177800"/>
          </a:xfrm>
          <a:prstGeom prst="rect">
            <a:avLst/>
          </a:prstGeom>
          <a:noFill/>
        </p:spPr>
        <p:txBody>
          <a:bodyPr wrap="square" lIns="0" rIns="0" tIns="0" bIns="0">
            <a:spAutoFit/>
          </a:bodyPr>
          <a:lstStyle/>
          <a:p>
            <a:pPr algn="r">
              <a:lnSpc>
                <a:spcPct val="100000"/>
              </a:lnSpc>
            </a:pPr>
            <a:r>
              <a:rPr sz="900" b="0" i="1" spc="200">
                <a:solidFill>
                  <a:srgbClr val="D96A2A"/>
                </a:solidFill>
                <a:latin typeface="JetBrains Mono"/>
                <a:hlinkClick r:id="rId2"/>
              </a:rPr>
              <a:t>↗  facebook.com/OmelaMilk</a:t>
            </a:r>
          </a:p>
        </p:txBody>
      </p:sp>
      <p:sp>
        <p:nvSpPr>
          <p:cNvPr id="8" name="TextBox 7"/>
          <p:cNvSpPr txBox="1"/>
          <p:nvPr/>
        </p:nvSpPr>
        <p:spPr>
          <a:xfrm>
            <a:off x="508114" y="1104900"/>
            <a:ext cx="11432572" cy="482600"/>
          </a:xfrm>
          <a:prstGeom prst="rect">
            <a:avLst/>
          </a:prstGeom>
          <a:noFill/>
        </p:spPr>
        <p:txBody>
          <a:bodyPr wrap="square" lIns="0" rIns="0" tIns="0" bIns="0">
            <a:spAutoFit/>
          </a:bodyPr>
          <a:lstStyle/>
          <a:p>
            <a:pPr algn="l">
              <a:lnSpc>
                <a:spcPct val="100000"/>
              </a:lnSpc>
            </a:pPr>
            <a:r>
              <a:rPr sz="2800" b="0" i="0">
                <a:solidFill>
                  <a:srgbClr val="F4EEDF"/>
                </a:solidFill>
                <a:latin typeface="Instrument Serif"/>
              </a:rPr>
              <a:t>FRIESLAND CAMPINA — OMELA</a:t>
            </a:r>
          </a:p>
        </p:txBody>
      </p:sp>
      <p:sp>
        <p:nvSpPr>
          <p:cNvPr id="9" name="TextBox 8"/>
          <p:cNvSpPr txBox="1"/>
          <p:nvPr/>
        </p:nvSpPr>
        <p:spPr>
          <a:xfrm>
            <a:off x="508114" y="1574800"/>
            <a:ext cx="11432572" cy="4572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DC&amp;A grand compte FMCG · MATANGA Agency · depuis 2025. Omela (Friesland Campina) — gestion créative, déploiement campagne marque, packaging.</a:t>
            </a:r>
          </a:p>
        </p:txBody>
      </p:sp>
      <p:sp>
        <p:nvSpPr>
          <p:cNvPr id="10" name="Rectangle 9"/>
          <p:cNvSpPr/>
          <p:nvPr/>
        </p:nvSpPr>
        <p:spPr>
          <a:xfrm>
            <a:off x="508114"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omela-01.jpg"/>
          <p:cNvPicPr>
            <a:picLocks noChangeAspect="1"/>
          </p:cNvPicPr>
          <p:nvPr/>
        </p:nvPicPr>
        <p:blipFill>
          <a:blip r:embed="rId3"/>
          <a:stretch>
            <a:fillRect/>
          </a:stretch>
        </p:blipFill>
        <p:spPr>
          <a:xfrm>
            <a:off x="508114" y="2553229"/>
            <a:ext cx="2661248" cy="1091141"/>
          </a:xfrm>
          <a:prstGeom prst="rect">
            <a:avLst/>
          </a:prstGeom>
        </p:spPr>
      </p:pic>
      <p:sp>
        <p:nvSpPr>
          <p:cNvPr id="12" name="Rectangle 11"/>
          <p:cNvSpPr/>
          <p:nvPr/>
        </p:nvSpPr>
        <p:spPr>
          <a:xfrm>
            <a:off x="3347203"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Picture 12" descr="omela-02.jpg"/>
          <p:cNvPicPr>
            <a:picLocks noChangeAspect="1"/>
          </p:cNvPicPr>
          <p:nvPr/>
        </p:nvPicPr>
        <p:blipFill>
          <a:blip r:embed="rId4"/>
          <a:stretch>
            <a:fillRect/>
          </a:stretch>
        </p:blipFill>
        <p:spPr>
          <a:xfrm>
            <a:off x="3347203" y="2267346"/>
            <a:ext cx="2661248" cy="1662906"/>
          </a:xfrm>
          <a:prstGeom prst="rect">
            <a:avLst/>
          </a:prstGeom>
        </p:spPr>
      </p:pic>
      <p:sp>
        <p:nvSpPr>
          <p:cNvPr id="14" name="Rectangle 13"/>
          <p:cNvSpPr/>
          <p:nvPr/>
        </p:nvSpPr>
        <p:spPr>
          <a:xfrm>
            <a:off x="6186291"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5" name="Picture 14" descr="omela-03.jpg"/>
          <p:cNvPicPr>
            <a:picLocks noChangeAspect="1"/>
          </p:cNvPicPr>
          <p:nvPr/>
        </p:nvPicPr>
        <p:blipFill>
          <a:blip r:embed="rId5"/>
          <a:stretch>
            <a:fillRect/>
          </a:stretch>
        </p:blipFill>
        <p:spPr>
          <a:xfrm>
            <a:off x="6186291" y="2267346"/>
            <a:ext cx="2661248" cy="1662906"/>
          </a:xfrm>
          <a:prstGeom prst="rect">
            <a:avLst/>
          </a:prstGeom>
        </p:spPr>
      </p:pic>
      <p:sp>
        <p:nvSpPr>
          <p:cNvPr id="16" name="Rectangle 15"/>
          <p:cNvSpPr/>
          <p:nvPr/>
        </p:nvSpPr>
        <p:spPr>
          <a:xfrm>
            <a:off x="9025380"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7" name="Picture 16" descr="omela-04.jpg"/>
          <p:cNvPicPr>
            <a:picLocks noChangeAspect="1"/>
          </p:cNvPicPr>
          <p:nvPr/>
        </p:nvPicPr>
        <p:blipFill>
          <a:blip r:embed="rId6"/>
          <a:stretch>
            <a:fillRect/>
          </a:stretch>
        </p:blipFill>
        <p:spPr>
          <a:xfrm>
            <a:off x="9025380" y="2267346"/>
            <a:ext cx="2661248" cy="1662906"/>
          </a:xfrm>
          <a:prstGeom prst="rect">
            <a:avLst/>
          </a:prstGeom>
        </p:spPr>
      </p:pic>
      <p:sp>
        <p:nvSpPr>
          <p:cNvPr id="18" name="Rectangle 17"/>
          <p:cNvSpPr/>
          <p:nvPr/>
        </p:nvSpPr>
        <p:spPr>
          <a:xfrm>
            <a:off x="508114"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9" name="Picture 18" descr="omela-05.jpg"/>
          <p:cNvPicPr>
            <a:picLocks noChangeAspect="1"/>
          </p:cNvPicPr>
          <p:nvPr/>
        </p:nvPicPr>
        <p:blipFill>
          <a:blip r:embed="rId7"/>
          <a:stretch>
            <a:fillRect/>
          </a:stretch>
        </p:blipFill>
        <p:spPr>
          <a:xfrm>
            <a:off x="508114" y="4324746"/>
            <a:ext cx="2661248" cy="1662906"/>
          </a:xfrm>
          <a:prstGeom prst="rect">
            <a:avLst/>
          </a:prstGeom>
        </p:spPr>
      </p:pic>
      <p:sp>
        <p:nvSpPr>
          <p:cNvPr id="20" name="Rectangle 19"/>
          <p:cNvSpPr/>
          <p:nvPr/>
        </p:nvSpPr>
        <p:spPr>
          <a:xfrm>
            <a:off x="3347203"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1" name="Picture 20" descr="omela-06.jpg"/>
          <p:cNvPicPr>
            <a:picLocks noChangeAspect="1"/>
          </p:cNvPicPr>
          <p:nvPr/>
        </p:nvPicPr>
        <p:blipFill>
          <a:blip r:embed="rId8"/>
          <a:stretch>
            <a:fillRect/>
          </a:stretch>
        </p:blipFill>
        <p:spPr>
          <a:xfrm>
            <a:off x="3347203" y="4324746"/>
            <a:ext cx="2661248" cy="1662906"/>
          </a:xfrm>
          <a:prstGeom prst="rect">
            <a:avLst/>
          </a:prstGeom>
        </p:spPr>
      </p:pic>
      <p:sp>
        <p:nvSpPr>
          <p:cNvPr id="22" name="TextBox 21"/>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23" name="TextBox 22"/>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4  —  ANNEXE / 35</a:t>
            </a:r>
          </a:p>
        </p:txBody>
      </p:sp>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8892000"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P·02  ·  DC&amp;A  ·  MATANGA 2025+</a:t>
            </a:r>
          </a:p>
        </p:txBody>
      </p:sp>
      <p:sp>
        <p:nvSpPr>
          <p:cNvPr id="7" name="TextBox 6"/>
          <p:cNvSpPr txBox="1"/>
          <p:nvPr/>
        </p:nvSpPr>
        <p:spPr>
          <a:xfrm>
            <a:off x="7621714" y="838200"/>
            <a:ext cx="4064914" cy="177800"/>
          </a:xfrm>
          <a:prstGeom prst="rect">
            <a:avLst/>
          </a:prstGeom>
          <a:noFill/>
        </p:spPr>
        <p:txBody>
          <a:bodyPr wrap="square" lIns="0" rIns="0" tIns="0" bIns="0">
            <a:spAutoFit/>
          </a:bodyPr>
          <a:lstStyle/>
          <a:p>
            <a:pPr algn="r">
              <a:lnSpc>
                <a:spcPct val="100000"/>
              </a:lnSpc>
            </a:pPr>
            <a:r>
              <a:rPr sz="900" b="0" i="1" spc="200">
                <a:solidFill>
                  <a:srgbClr val="D96A2A"/>
                </a:solidFill>
                <a:latin typeface="JetBrains Mono"/>
                <a:hlinkClick r:id="rId2"/>
              </a:rPr>
              <a:t>↗  cadyst.com/panzani-cameroun</a:t>
            </a:r>
          </a:p>
        </p:txBody>
      </p:sp>
      <p:sp>
        <p:nvSpPr>
          <p:cNvPr id="8" name="TextBox 7"/>
          <p:cNvSpPr txBox="1"/>
          <p:nvPr/>
        </p:nvSpPr>
        <p:spPr>
          <a:xfrm>
            <a:off x="508114" y="1104900"/>
            <a:ext cx="11432572" cy="482600"/>
          </a:xfrm>
          <a:prstGeom prst="rect">
            <a:avLst/>
          </a:prstGeom>
          <a:noFill/>
        </p:spPr>
        <p:txBody>
          <a:bodyPr wrap="square" lIns="0" rIns="0" tIns="0" bIns="0">
            <a:spAutoFit/>
          </a:bodyPr>
          <a:lstStyle/>
          <a:p>
            <a:pPr algn="l">
              <a:lnSpc>
                <a:spcPct val="100000"/>
              </a:lnSpc>
            </a:pPr>
            <a:r>
              <a:rPr sz="2800" b="0" i="0">
                <a:solidFill>
                  <a:srgbClr val="F4EEDF"/>
                </a:solidFill>
                <a:latin typeface="Instrument Serif"/>
              </a:rPr>
              <a:t>CADYST — PANZANI / LAPASTA</a:t>
            </a:r>
          </a:p>
        </p:txBody>
      </p:sp>
      <p:sp>
        <p:nvSpPr>
          <p:cNvPr id="9" name="TextBox 8"/>
          <p:cNvSpPr txBox="1"/>
          <p:nvPr/>
        </p:nvSpPr>
        <p:spPr>
          <a:xfrm>
            <a:off x="508114" y="1574800"/>
            <a:ext cx="11432572" cy="4572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DC&amp;A grand compte FMCG · MATANGA Agency · depuis 2025. Panzani Cameroun (Cadyst Group) : pâtes premium produites localement — KV, packaging First/Foodies/Gold, activations social.</a:t>
            </a:r>
          </a:p>
        </p:txBody>
      </p:sp>
      <p:sp>
        <p:nvSpPr>
          <p:cNvPr id="10" name="Rectangle 9"/>
          <p:cNvSpPr/>
          <p:nvPr/>
        </p:nvSpPr>
        <p:spPr>
          <a:xfrm>
            <a:off x="508114" y="2159000"/>
            <a:ext cx="5500337" cy="39370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panzani-05.jpg"/>
          <p:cNvPicPr>
            <a:picLocks noChangeAspect="1"/>
          </p:cNvPicPr>
          <p:nvPr/>
        </p:nvPicPr>
        <p:blipFill>
          <a:blip r:embed="rId3"/>
          <a:stretch>
            <a:fillRect/>
          </a:stretch>
        </p:blipFill>
        <p:spPr>
          <a:xfrm>
            <a:off x="1858629" y="2159000"/>
            <a:ext cx="2799307" cy="3937000"/>
          </a:xfrm>
          <a:prstGeom prst="rect">
            <a:avLst/>
          </a:prstGeom>
        </p:spPr>
      </p:pic>
      <p:sp>
        <p:nvSpPr>
          <p:cNvPr id="12" name="Rectangle 11"/>
          <p:cNvSpPr/>
          <p:nvPr/>
        </p:nvSpPr>
        <p:spPr>
          <a:xfrm>
            <a:off x="6186291"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Picture 12" descr="panzani-01.png"/>
          <p:cNvPicPr>
            <a:picLocks noChangeAspect="1"/>
          </p:cNvPicPr>
          <p:nvPr/>
        </p:nvPicPr>
        <p:blipFill>
          <a:blip r:embed="rId4"/>
          <a:stretch>
            <a:fillRect/>
          </a:stretch>
        </p:blipFill>
        <p:spPr>
          <a:xfrm>
            <a:off x="6847158" y="2159000"/>
            <a:ext cx="1339516" cy="1879600"/>
          </a:xfrm>
          <a:prstGeom prst="rect">
            <a:avLst/>
          </a:prstGeom>
        </p:spPr>
      </p:pic>
      <p:sp>
        <p:nvSpPr>
          <p:cNvPr id="14" name="Rectangle 13"/>
          <p:cNvSpPr/>
          <p:nvPr/>
        </p:nvSpPr>
        <p:spPr>
          <a:xfrm>
            <a:off x="9025380"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5" name="Picture 14" descr="panzani-02.jpg"/>
          <p:cNvPicPr>
            <a:picLocks noChangeAspect="1"/>
          </p:cNvPicPr>
          <p:nvPr/>
        </p:nvPicPr>
        <p:blipFill>
          <a:blip r:embed="rId5"/>
          <a:stretch>
            <a:fillRect/>
          </a:stretch>
        </p:blipFill>
        <p:spPr>
          <a:xfrm>
            <a:off x="9686246" y="2159000"/>
            <a:ext cx="1339516" cy="1879600"/>
          </a:xfrm>
          <a:prstGeom prst="rect">
            <a:avLst/>
          </a:prstGeom>
        </p:spPr>
      </p:pic>
      <p:sp>
        <p:nvSpPr>
          <p:cNvPr id="16" name="Rectangle 15"/>
          <p:cNvSpPr/>
          <p:nvPr/>
        </p:nvSpPr>
        <p:spPr>
          <a:xfrm>
            <a:off x="6186291"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7" name="Picture 16" descr="panzani-03.jpg"/>
          <p:cNvPicPr>
            <a:picLocks noChangeAspect="1"/>
          </p:cNvPicPr>
          <p:nvPr/>
        </p:nvPicPr>
        <p:blipFill>
          <a:blip r:embed="rId6"/>
          <a:stretch>
            <a:fillRect/>
          </a:stretch>
        </p:blipFill>
        <p:spPr>
          <a:xfrm>
            <a:off x="6847158" y="4216400"/>
            <a:ext cx="1339516" cy="1879600"/>
          </a:xfrm>
          <a:prstGeom prst="rect">
            <a:avLst/>
          </a:prstGeom>
        </p:spPr>
      </p:pic>
      <p:sp>
        <p:nvSpPr>
          <p:cNvPr id="18" name="Rectangle 17"/>
          <p:cNvSpPr/>
          <p:nvPr/>
        </p:nvSpPr>
        <p:spPr>
          <a:xfrm>
            <a:off x="9025380"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9" name="Picture 18" descr="panzani-04.jpg"/>
          <p:cNvPicPr>
            <a:picLocks noChangeAspect="1"/>
          </p:cNvPicPr>
          <p:nvPr/>
        </p:nvPicPr>
        <p:blipFill>
          <a:blip r:embed="rId7"/>
          <a:stretch>
            <a:fillRect/>
          </a:stretch>
        </p:blipFill>
        <p:spPr>
          <a:xfrm>
            <a:off x="9025380" y="4269870"/>
            <a:ext cx="2661248" cy="1772658"/>
          </a:xfrm>
          <a:prstGeom prst="rect">
            <a:avLst/>
          </a:prstGeom>
        </p:spPr>
      </p:pic>
      <p:sp>
        <p:nvSpPr>
          <p:cNvPr id="20" name="TextBox 19"/>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21" name="TextBox 20"/>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5  —  ANNEXE / 35</a:t>
            </a:r>
          </a:p>
        </p:txBody>
      </p:sp>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8892000"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P·03  ·  PHOTO  ·  VIDÉO  ·  REPORTAGE  ·  MULTI-PROJETS</a:t>
            </a:r>
          </a:p>
        </p:txBody>
      </p:sp>
      <p:sp>
        <p:nvSpPr>
          <p:cNvPr id="7" name="TextBox 6"/>
          <p:cNvSpPr txBox="1"/>
          <p:nvPr/>
        </p:nvSpPr>
        <p:spPr>
          <a:xfrm>
            <a:off x="7621714" y="838200"/>
            <a:ext cx="4064914" cy="177800"/>
          </a:xfrm>
          <a:prstGeom prst="rect">
            <a:avLst/>
          </a:prstGeom>
          <a:noFill/>
        </p:spPr>
        <p:txBody>
          <a:bodyPr wrap="square" lIns="0" rIns="0" tIns="0" bIns="0">
            <a:spAutoFit/>
          </a:bodyPr>
          <a:lstStyle/>
          <a:p>
            <a:pPr algn="r">
              <a:lnSpc>
                <a:spcPct val="100000"/>
              </a:lnSpc>
            </a:pPr>
            <a:r>
              <a:rPr sz="900" b="0" i="1" spc="200">
                <a:solidFill>
                  <a:srgbClr val="D96A2A"/>
                </a:solidFill>
                <a:latin typeface="JetBrains Mono"/>
                <a:hlinkClick r:id="rId2"/>
              </a:rPr>
              <a:t>↗  facebook.com/ChococamFMCG</a:t>
            </a:r>
          </a:p>
        </p:txBody>
      </p:sp>
      <p:sp>
        <p:nvSpPr>
          <p:cNvPr id="8" name="TextBox 7"/>
          <p:cNvSpPr txBox="1"/>
          <p:nvPr/>
        </p:nvSpPr>
        <p:spPr>
          <a:xfrm>
            <a:off x="508114" y="1104900"/>
            <a:ext cx="11432572" cy="482600"/>
          </a:xfrm>
          <a:prstGeom prst="rect">
            <a:avLst/>
          </a:prstGeom>
          <a:noFill/>
        </p:spPr>
        <p:txBody>
          <a:bodyPr wrap="square" lIns="0" rIns="0" tIns="0" bIns="0">
            <a:spAutoFit/>
          </a:bodyPr>
          <a:lstStyle/>
          <a:p>
            <a:pPr algn="l">
              <a:lnSpc>
                <a:spcPct val="100000"/>
              </a:lnSpc>
            </a:pPr>
            <a:r>
              <a:rPr sz="2800" b="0" i="0">
                <a:solidFill>
                  <a:srgbClr val="F4EEDF"/>
                </a:solidFill>
                <a:latin typeface="Instrument Serif"/>
              </a:rPr>
              <a:t>CHOCOCAM — TIGER BRANDS</a:t>
            </a:r>
          </a:p>
        </p:txBody>
      </p:sp>
      <p:sp>
        <p:nvSpPr>
          <p:cNvPr id="9" name="TextBox 8"/>
          <p:cNvSpPr txBox="1"/>
          <p:nvPr/>
        </p:nvSpPr>
        <p:spPr>
          <a:xfrm>
            <a:off x="508114" y="1574800"/>
            <a:ext cx="11432572" cy="4572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Photo · Vidéo · Reportage · 2020 — 2023 · 3 ans via UPgraders (premier contact 2018 via Bimstr). Couverture éditoriale du portefeuille Tiger Brands : Benny (Défilé 8 mars), Big Gum (épisodes pilotes, journée fun), Tartina/Matinal (Fête des Mères), Mambo (Saint-Valentin, produit), Tiger Brand (1ᵉʳ Mai), capsules santé Chococam ombrelle.</a:t>
            </a:r>
          </a:p>
        </p:txBody>
      </p:sp>
      <p:sp>
        <p:nvSpPr>
          <p:cNvPr id="10" name="Rectangle 9"/>
          <p:cNvSpPr/>
          <p:nvPr/>
        </p:nvSpPr>
        <p:spPr>
          <a:xfrm>
            <a:off x="508114"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chococam-01.jpg"/>
          <p:cNvPicPr>
            <a:picLocks noChangeAspect="1"/>
          </p:cNvPicPr>
          <p:nvPr/>
        </p:nvPicPr>
        <p:blipFill>
          <a:blip r:embed="rId3"/>
          <a:stretch>
            <a:fillRect/>
          </a:stretch>
        </p:blipFill>
        <p:spPr>
          <a:xfrm>
            <a:off x="508114" y="2350492"/>
            <a:ext cx="2661248" cy="1496615"/>
          </a:xfrm>
          <a:prstGeom prst="rect">
            <a:avLst/>
          </a:prstGeom>
        </p:spPr>
      </p:pic>
      <p:sp>
        <p:nvSpPr>
          <p:cNvPr id="12" name="Rectangle 11"/>
          <p:cNvSpPr/>
          <p:nvPr/>
        </p:nvSpPr>
        <p:spPr>
          <a:xfrm>
            <a:off x="3347203"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Picture 12" descr="chococam-02.jpg"/>
          <p:cNvPicPr>
            <a:picLocks noChangeAspect="1"/>
          </p:cNvPicPr>
          <p:nvPr/>
        </p:nvPicPr>
        <p:blipFill>
          <a:blip r:embed="rId4"/>
          <a:stretch>
            <a:fillRect/>
          </a:stretch>
        </p:blipFill>
        <p:spPr>
          <a:xfrm>
            <a:off x="3347203" y="2350492"/>
            <a:ext cx="2661248" cy="1496615"/>
          </a:xfrm>
          <a:prstGeom prst="rect">
            <a:avLst/>
          </a:prstGeom>
        </p:spPr>
      </p:pic>
      <p:sp>
        <p:nvSpPr>
          <p:cNvPr id="14" name="Rectangle 13"/>
          <p:cNvSpPr/>
          <p:nvPr/>
        </p:nvSpPr>
        <p:spPr>
          <a:xfrm>
            <a:off x="6186291"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5" name="Picture 14" descr="chococam-03.jpg"/>
          <p:cNvPicPr>
            <a:picLocks noChangeAspect="1"/>
          </p:cNvPicPr>
          <p:nvPr/>
        </p:nvPicPr>
        <p:blipFill>
          <a:blip r:embed="rId5"/>
          <a:stretch>
            <a:fillRect/>
          </a:stretch>
        </p:blipFill>
        <p:spPr>
          <a:xfrm>
            <a:off x="6186291" y="2350492"/>
            <a:ext cx="2661248" cy="1496615"/>
          </a:xfrm>
          <a:prstGeom prst="rect">
            <a:avLst/>
          </a:prstGeom>
        </p:spPr>
      </p:pic>
      <p:sp>
        <p:nvSpPr>
          <p:cNvPr id="16" name="Rectangle 15"/>
          <p:cNvSpPr/>
          <p:nvPr/>
        </p:nvSpPr>
        <p:spPr>
          <a:xfrm>
            <a:off x="9025380"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7" name="Picture 16" descr="chococam-04.jpg"/>
          <p:cNvPicPr>
            <a:picLocks noChangeAspect="1"/>
          </p:cNvPicPr>
          <p:nvPr/>
        </p:nvPicPr>
        <p:blipFill>
          <a:blip r:embed="rId6"/>
          <a:stretch>
            <a:fillRect/>
          </a:stretch>
        </p:blipFill>
        <p:spPr>
          <a:xfrm>
            <a:off x="9025380" y="2350492"/>
            <a:ext cx="2661248" cy="1496615"/>
          </a:xfrm>
          <a:prstGeom prst="rect">
            <a:avLst/>
          </a:prstGeom>
        </p:spPr>
      </p:pic>
      <p:sp>
        <p:nvSpPr>
          <p:cNvPr id="18" name="Rectangle 17"/>
          <p:cNvSpPr/>
          <p:nvPr/>
        </p:nvSpPr>
        <p:spPr>
          <a:xfrm>
            <a:off x="508114"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9" name="Picture 18" descr="chococam-05.jpg"/>
          <p:cNvPicPr>
            <a:picLocks noChangeAspect="1"/>
          </p:cNvPicPr>
          <p:nvPr/>
        </p:nvPicPr>
        <p:blipFill>
          <a:blip r:embed="rId7"/>
          <a:stretch>
            <a:fillRect/>
          </a:stretch>
        </p:blipFill>
        <p:spPr>
          <a:xfrm>
            <a:off x="585390" y="4216400"/>
            <a:ext cx="2506697" cy="1879600"/>
          </a:xfrm>
          <a:prstGeom prst="rect">
            <a:avLst/>
          </a:prstGeom>
        </p:spPr>
      </p:pic>
      <p:sp>
        <p:nvSpPr>
          <p:cNvPr id="20" name="Rectangle 19"/>
          <p:cNvSpPr/>
          <p:nvPr/>
        </p:nvSpPr>
        <p:spPr>
          <a:xfrm>
            <a:off x="3347203"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1" name="Picture 20" descr="chococam-06.jpg"/>
          <p:cNvPicPr>
            <a:picLocks noChangeAspect="1"/>
          </p:cNvPicPr>
          <p:nvPr/>
        </p:nvPicPr>
        <p:blipFill>
          <a:blip r:embed="rId8"/>
          <a:stretch>
            <a:fillRect/>
          </a:stretch>
        </p:blipFill>
        <p:spPr>
          <a:xfrm>
            <a:off x="3424478" y="4216400"/>
            <a:ext cx="2506697" cy="1879600"/>
          </a:xfrm>
          <a:prstGeom prst="rect">
            <a:avLst/>
          </a:prstGeom>
        </p:spPr>
      </p:pic>
      <p:sp>
        <p:nvSpPr>
          <p:cNvPr id="22" name="TextBox 21"/>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23" name="TextBox 22"/>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6  —  ANNEXE / 35</a:t>
            </a:r>
          </a:p>
        </p:txBody>
      </p:sp>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8892000"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P·02  ·  DC&amp;A  ·  MATANGA 2025+</a:t>
            </a:r>
          </a:p>
        </p:txBody>
      </p:sp>
      <p:sp>
        <p:nvSpPr>
          <p:cNvPr id="7" name="TextBox 6"/>
          <p:cNvSpPr txBox="1"/>
          <p:nvPr/>
        </p:nvSpPr>
        <p:spPr>
          <a:xfrm>
            <a:off x="7621714" y="838200"/>
            <a:ext cx="4064914" cy="177800"/>
          </a:xfrm>
          <a:prstGeom prst="rect">
            <a:avLst/>
          </a:prstGeom>
          <a:noFill/>
        </p:spPr>
        <p:txBody>
          <a:bodyPr wrap="square" lIns="0" rIns="0" tIns="0" bIns="0">
            <a:spAutoFit/>
          </a:bodyPr>
          <a:lstStyle/>
          <a:p>
            <a:pPr algn="r">
              <a:lnSpc>
                <a:spcPct val="100000"/>
              </a:lnSpc>
            </a:pPr>
            <a:r>
              <a:rPr sz="900" b="0" i="1" spc="200">
                <a:solidFill>
                  <a:srgbClr val="D96A2A"/>
                </a:solidFill>
                <a:latin typeface="JetBrains Mono"/>
                <a:hlinkClick r:id="rId2"/>
              </a:rPr>
              <a:t>↗  cadyst.com/flours</a:t>
            </a:r>
          </a:p>
        </p:txBody>
      </p:sp>
      <p:sp>
        <p:nvSpPr>
          <p:cNvPr id="8" name="TextBox 7"/>
          <p:cNvSpPr txBox="1"/>
          <p:nvPr/>
        </p:nvSpPr>
        <p:spPr>
          <a:xfrm>
            <a:off x="508114" y="1104900"/>
            <a:ext cx="11432572" cy="482600"/>
          </a:xfrm>
          <a:prstGeom prst="rect">
            <a:avLst/>
          </a:prstGeom>
          <a:noFill/>
        </p:spPr>
        <p:txBody>
          <a:bodyPr wrap="square" lIns="0" rIns="0" tIns="0" bIns="0">
            <a:spAutoFit/>
          </a:bodyPr>
          <a:lstStyle/>
          <a:p>
            <a:pPr algn="l">
              <a:lnSpc>
                <a:spcPct val="100000"/>
              </a:lnSpc>
            </a:pPr>
            <a:r>
              <a:rPr sz="2800" b="0" i="0">
                <a:solidFill>
                  <a:srgbClr val="F4EEDF"/>
                </a:solidFill>
                <a:latin typeface="Instrument Serif"/>
              </a:rPr>
              <a:t>CADYST GRAIN — FARINES</a:t>
            </a:r>
          </a:p>
        </p:txBody>
      </p:sp>
      <p:sp>
        <p:nvSpPr>
          <p:cNvPr id="9" name="TextBox 8"/>
          <p:cNvSpPr txBox="1"/>
          <p:nvPr/>
        </p:nvSpPr>
        <p:spPr>
          <a:xfrm>
            <a:off x="508114" y="1574800"/>
            <a:ext cx="11432572" cy="4572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DC&amp;A · MATANGA Agency · depuis 2025. Cadyst Grain (farines blé) — campagnes corporate, mise en valeur de l'écosystème industriel (moulins, laboratoire, gouvernance qualité), packaging Amigo.</a:t>
            </a:r>
          </a:p>
        </p:txBody>
      </p:sp>
      <p:sp>
        <p:nvSpPr>
          <p:cNvPr id="10" name="Rectangle 9"/>
          <p:cNvSpPr/>
          <p:nvPr/>
        </p:nvSpPr>
        <p:spPr>
          <a:xfrm>
            <a:off x="508114"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cadyst-grain-flours-01.jpg"/>
          <p:cNvPicPr>
            <a:picLocks noChangeAspect="1"/>
          </p:cNvPicPr>
          <p:nvPr/>
        </p:nvPicPr>
        <p:blipFill>
          <a:blip r:embed="rId3"/>
          <a:stretch>
            <a:fillRect/>
          </a:stretch>
        </p:blipFill>
        <p:spPr>
          <a:xfrm>
            <a:off x="508114" y="2652309"/>
            <a:ext cx="2661248" cy="892980"/>
          </a:xfrm>
          <a:prstGeom prst="rect">
            <a:avLst/>
          </a:prstGeom>
        </p:spPr>
      </p:pic>
      <p:sp>
        <p:nvSpPr>
          <p:cNvPr id="12" name="Rectangle 11"/>
          <p:cNvSpPr/>
          <p:nvPr/>
        </p:nvSpPr>
        <p:spPr>
          <a:xfrm>
            <a:off x="3347203"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Picture 12" descr="panzani-04.jpg"/>
          <p:cNvPicPr>
            <a:picLocks noChangeAspect="1"/>
          </p:cNvPicPr>
          <p:nvPr/>
        </p:nvPicPr>
        <p:blipFill>
          <a:blip r:embed="rId4"/>
          <a:stretch>
            <a:fillRect/>
          </a:stretch>
        </p:blipFill>
        <p:spPr>
          <a:xfrm>
            <a:off x="3347203" y="2212470"/>
            <a:ext cx="2661248" cy="1772658"/>
          </a:xfrm>
          <a:prstGeom prst="rect">
            <a:avLst/>
          </a:prstGeom>
        </p:spPr>
      </p:pic>
      <p:sp>
        <p:nvSpPr>
          <p:cNvPr id="14" name="Rectangle 13"/>
          <p:cNvSpPr/>
          <p:nvPr/>
        </p:nvSpPr>
        <p:spPr>
          <a:xfrm>
            <a:off x="6186291"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5" name="Picture 14" descr="cadyst-grain-flours-03.jpg"/>
          <p:cNvPicPr>
            <a:picLocks noChangeAspect="1"/>
          </p:cNvPicPr>
          <p:nvPr/>
        </p:nvPicPr>
        <p:blipFill>
          <a:blip r:embed="rId5"/>
          <a:stretch>
            <a:fillRect/>
          </a:stretch>
        </p:blipFill>
        <p:spPr>
          <a:xfrm>
            <a:off x="6186291" y="2211916"/>
            <a:ext cx="2661248" cy="1773766"/>
          </a:xfrm>
          <a:prstGeom prst="rect">
            <a:avLst/>
          </a:prstGeom>
        </p:spPr>
      </p:pic>
      <p:sp>
        <p:nvSpPr>
          <p:cNvPr id="16" name="Rectangle 15"/>
          <p:cNvSpPr/>
          <p:nvPr/>
        </p:nvSpPr>
        <p:spPr>
          <a:xfrm>
            <a:off x="9025380"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7" name="Picture 16" descr="panzani-05.jpg"/>
          <p:cNvPicPr>
            <a:picLocks noChangeAspect="1"/>
          </p:cNvPicPr>
          <p:nvPr/>
        </p:nvPicPr>
        <p:blipFill>
          <a:blip r:embed="rId6"/>
          <a:stretch>
            <a:fillRect/>
          </a:stretch>
        </p:blipFill>
        <p:spPr>
          <a:xfrm>
            <a:off x="9687783" y="2159000"/>
            <a:ext cx="1336443" cy="1879600"/>
          </a:xfrm>
          <a:prstGeom prst="rect">
            <a:avLst/>
          </a:prstGeom>
        </p:spPr>
      </p:pic>
      <p:sp>
        <p:nvSpPr>
          <p:cNvPr id="18" name="Rectangle 17"/>
          <p:cNvSpPr/>
          <p:nvPr/>
        </p:nvSpPr>
        <p:spPr>
          <a:xfrm>
            <a:off x="508114"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9" name="Picture 18" descr="cadyst-grain-flours-05.jpg"/>
          <p:cNvPicPr>
            <a:picLocks noChangeAspect="1"/>
          </p:cNvPicPr>
          <p:nvPr/>
        </p:nvPicPr>
        <p:blipFill>
          <a:blip r:embed="rId7"/>
          <a:stretch>
            <a:fillRect/>
          </a:stretch>
        </p:blipFill>
        <p:spPr>
          <a:xfrm>
            <a:off x="706194" y="4216400"/>
            <a:ext cx="2265087" cy="1879600"/>
          </a:xfrm>
          <a:prstGeom prst="rect">
            <a:avLst/>
          </a:prstGeom>
        </p:spPr>
      </p:pic>
      <p:sp>
        <p:nvSpPr>
          <p:cNvPr id="20" name="Rectangle 19"/>
          <p:cNvSpPr/>
          <p:nvPr/>
        </p:nvSpPr>
        <p:spPr>
          <a:xfrm>
            <a:off x="3347203"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1" name="Picture 20" descr="cadyst-grain-flours-06.jpg"/>
          <p:cNvPicPr>
            <a:picLocks noChangeAspect="1"/>
          </p:cNvPicPr>
          <p:nvPr/>
        </p:nvPicPr>
        <p:blipFill>
          <a:blip r:embed="rId8"/>
          <a:stretch>
            <a:fillRect/>
          </a:stretch>
        </p:blipFill>
        <p:spPr>
          <a:xfrm>
            <a:off x="3347203" y="4424521"/>
            <a:ext cx="2661248" cy="1463357"/>
          </a:xfrm>
          <a:prstGeom prst="rect">
            <a:avLst/>
          </a:prstGeom>
        </p:spPr>
      </p:pic>
      <p:sp>
        <p:nvSpPr>
          <p:cNvPr id="22" name="TextBox 21"/>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23" name="TextBox 22"/>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7  —  ANNEXE / 35</a:t>
            </a:r>
          </a:p>
        </p:txBody>
      </p:sp>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8892000"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P·02  ·  DC&amp;A  ·  MATANGA 2025+  ·  BISCUITS</a:t>
            </a:r>
          </a:p>
        </p:txBody>
      </p:sp>
      <p:sp>
        <p:nvSpPr>
          <p:cNvPr id="7" name="TextBox 6"/>
          <p:cNvSpPr txBox="1"/>
          <p:nvPr/>
        </p:nvSpPr>
        <p:spPr>
          <a:xfrm>
            <a:off x="7621714" y="838200"/>
            <a:ext cx="4064914" cy="177800"/>
          </a:xfrm>
          <a:prstGeom prst="rect">
            <a:avLst/>
          </a:prstGeom>
          <a:noFill/>
        </p:spPr>
        <p:txBody>
          <a:bodyPr wrap="square" lIns="0" rIns="0" tIns="0" bIns="0">
            <a:spAutoFit/>
          </a:bodyPr>
          <a:lstStyle/>
          <a:p>
            <a:pPr algn="r">
              <a:lnSpc>
                <a:spcPct val="100000"/>
              </a:lnSpc>
            </a:pPr>
            <a:r>
              <a:rPr sz="900" b="0" i="1" spc="200">
                <a:solidFill>
                  <a:srgbClr val="D96A2A"/>
                </a:solidFill>
                <a:latin typeface="JetBrains Mono"/>
                <a:hlinkClick r:id="rId2"/>
              </a:rPr>
              <a:t>↗  cadyst.com/biscuits</a:t>
            </a:r>
          </a:p>
        </p:txBody>
      </p:sp>
      <p:sp>
        <p:nvSpPr>
          <p:cNvPr id="8" name="TextBox 7"/>
          <p:cNvSpPr txBox="1"/>
          <p:nvPr/>
        </p:nvSpPr>
        <p:spPr>
          <a:xfrm>
            <a:off x="508114" y="1104900"/>
            <a:ext cx="11432572" cy="482600"/>
          </a:xfrm>
          <a:prstGeom prst="rect">
            <a:avLst/>
          </a:prstGeom>
          <a:noFill/>
        </p:spPr>
        <p:txBody>
          <a:bodyPr wrap="square" lIns="0" rIns="0" tIns="0" bIns="0">
            <a:spAutoFit/>
          </a:bodyPr>
          <a:lstStyle/>
          <a:p>
            <a:pPr algn="l">
              <a:lnSpc>
                <a:spcPct val="100000"/>
              </a:lnSpc>
            </a:pPr>
            <a:r>
              <a:rPr sz="2800" b="0" i="0">
                <a:solidFill>
                  <a:srgbClr val="F4EEDF"/>
                </a:solidFill>
                <a:latin typeface="Instrument Serif"/>
              </a:rPr>
              <a:t>CADYST — DELYS &amp; BARKA</a:t>
            </a:r>
          </a:p>
        </p:txBody>
      </p:sp>
      <p:sp>
        <p:nvSpPr>
          <p:cNvPr id="9" name="TextBox 8"/>
          <p:cNvSpPr txBox="1"/>
          <p:nvPr/>
        </p:nvSpPr>
        <p:spPr>
          <a:xfrm>
            <a:off x="508114" y="1574800"/>
            <a:ext cx="11432572" cy="4572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DC&amp;A · MATANGA Agency · depuis 2025. Delys &amp; Barka (biscuits Cadyst) — gestion créative des gammes Delys (Glucose, Fourrés Vanille/Chocolat/Orange/Fraise) et Barka (Choco).</a:t>
            </a:r>
          </a:p>
        </p:txBody>
      </p:sp>
      <p:sp>
        <p:nvSpPr>
          <p:cNvPr id="10" name="Rectangle 9"/>
          <p:cNvSpPr/>
          <p:nvPr/>
        </p:nvSpPr>
        <p:spPr>
          <a:xfrm>
            <a:off x="508114"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panzani-02.jpg"/>
          <p:cNvPicPr>
            <a:picLocks noChangeAspect="1"/>
          </p:cNvPicPr>
          <p:nvPr/>
        </p:nvPicPr>
        <p:blipFill>
          <a:blip r:embed="rId3"/>
          <a:stretch>
            <a:fillRect/>
          </a:stretch>
        </p:blipFill>
        <p:spPr>
          <a:xfrm>
            <a:off x="1168980" y="2159000"/>
            <a:ext cx="1339516" cy="1879600"/>
          </a:xfrm>
          <a:prstGeom prst="rect">
            <a:avLst/>
          </a:prstGeom>
        </p:spPr>
      </p:pic>
      <p:sp>
        <p:nvSpPr>
          <p:cNvPr id="12" name="Rectangle 11"/>
          <p:cNvSpPr/>
          <p:nvPr/>
        </p:nvSpPr>
        <p:spPr>
          <a:xfrm>
            <a:off x="3347203"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Picture 12" descr="cadyst-delys-barka-biscuits-02.jpg"/>
          <p:cNvPicPr>
            <a:picLocks noChangeAspect="1"/>
          </p:cNvPicPr>
          <p:nvPr/>
        </p:nvPicPr>
        <p:blipFill>
          <a:blip r:embed="rId4"/>
          <a:stretch>
            <a:fillRect/>
          </a:stretch>
        </p:blipFill>
        <p:spPr>
          <a:xfrm>
            <a:off x="4008069" y="2159000"/>
            <a:ext cx="1339516" cy="1879600"/>
          </a:xfrm>
          <a:prstGeom prst="rect">
            <a:avLst/>
          </a:prstGeom>
        </p:spPr>
      </p:pic>
      <p:sp>
        <p:nvSpPr>
          <p:cNvPr id="14" name="Rectangle 13"/>
          <p:cNvSpPr/>
          <p:nvPr/>
        </p:nvSpPr>
        <p:spPr>
          <a:xfrm>
            <a:off x="6186291"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5" name="Picture 14" descr="panzani-03.jpg"/>
          <p:cNvPicPr>
            <a:picLocks noChangeAspect="1"/>
          </p:cNvPicPr>
          <p:nvPr/>
        </p:nvPicPr>
        <p:blipFill>
          <a:blip r:embed="rId5"/>
          <a:stretch>
            <a:fillRect/>
          </a:stretch>
        </p:blipFill>
        <p:spPr>
          <a:xfrm>
            <a:off x="6847158" y="2159000"/>
            <a:ext cx="1339516" cy="1879600"/>
          </a:xfrm>
          <a:prstGeom prst="rect">
            <a:avLst/>
          </a:prstGeom>
        </p:spPr>
      </p:pic>
      <p:sp>
        <p:nvSpPr>
          <p:cNvPr id="16" name="Rectangle 15"/>
          <p:cNvSpPr/>
          <p:nvPr/>
        </p:nvSpPr>
        <p:spPr>
          <a:xfrm>
            <a:off x="9025380"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7" name="Picture 16" descr="cadyst-delys-barka-biscuits-04.jpg"/>
          <p:cNvPicPr>
            <a:picLocks noChangeAspect="1"/>
          </p:cNvPicPr>
          <p:nvPr/>
        </p:nvPicPr>
        <p:blipFill>
          <a:blip r:embed="rId6"/>
          <a:stretch>
            <a:fillRect/>
          </a:stretch>
        </p:blipFill>
        <p:spPr>
          <a:xfrm>
            <a:off x="9686246" y="2159000"/>
            <a:ext cx="1339516" cy="1879600"/>
          </a:xfrm>
          <a:prstGeom prst="rect">
            <a:avLst/>
          </a:prstGeom>
        </p:spPr>
      </p:pic>
      <p:sp>
        <p:nvSpPr>
          <p:cNvPr id="18" name="Rectangle 17"/>
          <p:cNvSpPr/>
          <p:nvPr/>
        </p:nvSpPr>
        <p:spPr>
          <a:xfrm>
            <a:off x="508114"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9" name="Picture 18" descr="cadyst-delys-barka-biscuits-05.jpg"/>
          <p:cNvPicPr>
            <a:picLocks noChangeAspect="1"/>
          </p:cNvPicPr>
          <p:nvPr/>
        </p:nvPicPr>
        <p:blipFill>
          <a:blip r:embed="rId7"/>
          <a:stretch>
            <a:fillRect/>
          </a:stretch>
        </p:blipFill>
        <p:spPr>
          <a:xfrm>
            <a:off x="1168980" y="4216400"/>
            <a:ext cx="1339516" cy="1879600"/>
          </a:xfrm>
          <a:prstGeom prst="rect">
            <a:avLst/>
          </a:prstGeom>
        </p:spPr>
      </p:pic>
      <p:sp>
        <p:nvSpPr>
          <p:cNvPr id="20" name="Rectangle 19"/>
          <p:cNvSpPr/>
          <p:nvPr/>
        </p:nvSpPr>
        <p:spPr>
          <a:xfrm>
            <a:off x="3347203"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1" name="Picture 20" descr="cadyst-delys-barka-biscuits-06.jpg"/>
          <p:cNvPicPr>
            <a:picLocks noChangeAspect="1"/>
          </p:cNvPicPr>
          <p:nvPr/>
        </p:nvPicPr>
        <p:blipFill>
          <a:blip r:embed="rId8"/>
          <a:stretch>
            <a:fillRect/>
          </a:stretch>
        </p:blipFill>
        <p:spPr>
          <a:xfrm>
            <a:off x="4008069" y="4216400"/>
            <a:ext cx="1339516" cy="1879600"/>
          </a:xfrm>
          <a:prstGeom prst="rect">
            <a:avLst/>
          </a:prstGeom>
        </p:spPr>
      </p:pic>
      <p:sp>
        <p:nvSpPr>
          <p:cNvPr id="22" name="TextBox 21"/>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23" name="TextBox 22"/>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8  —  ANNEXE / 35</a:t>
            </a:r>
          </a:p>
        </p:txBody>
      </p:sp>
    </p:spTree>
  </p:cSld>
  <p:clrMapOvr>
    <a:masterClrMapping/>
  </p:clrMapOvr>
</p:sld>
</file>

<file path=ppt/slides/slide2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8892000"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P·01  ·  STRATÉGIE &amp; LANCEMENT  ·  DEPUIS 2021  ·  VIA HER MEDIA</a:t>
            </a:r>
          </a:p>
        </p:txBody>
      </p:sp>
      <p:sp>
        <p:nvSpPr>
          <p:cNvPr id="7" name="TextBox 6"/>
          <p:cNvSpPr txBox="1"/>
          <p:nvPr/>
        </p:nvSpPr>
        <p:spPr>
          <a:xfrm>
            <a:off x="7621714" y="838200"/>
            <a:ext cx="4064914" cy="177800"/>
          </a:xfrm>
          <a:prstGeom prst="rect">
            <a:avLst/>
          </a:prstGeom>
          <a:noFill/>
        </p:spPr>
        <p:txBody>
          <a:bodyPr wrap="square" lIns="0" rIns="0" tIns="0" bIns="0">
            <a:spAutoFit/>
          </a:bodyPr>
          <a:lstStyle/>
          <a:p>
            <a:pPr algn="r">
              <a:lnSpc>
                <a:spcPct val="100000"/>
              </a:lnSpc>
            </a:pPr>
            <a:r>
              <a:rPr sz="900" b="0" i="1" spc="200">
                <a:solidFill>
                  <a:srgbClr val="D96A2A"/>
                </a:solidFill>
                <a:latin typeface="JetBrains Mono"/>
                <a:hlinkClick r:id="rId2"/>
              </a:rPr>
              <a:t>↗  kemcare-cm.com</a:t>
            </a:r>
          </a:p>
        </p:txBody>
      </p:sp>
      <p:sp>
        <p:nvSpPr>
          <p:cNvPr id="8" name="TextBox 7"/>
          <p:cNvSpPr txBox="1"/>
          <p:nvPr/>
        </p:nvSpPr>
        <p:spPr>
          <a:xfrm>
            <a:off x="508114" y="1104900"/>
            <a:ext cx="11432572" cy="482600"/>
          </a:xfrm>
          <a:prstGeom prst="rect">
            <a:avLst/>
          </a:prstGeom>
          <a:noFill/>
        </p:spPr>
        <p:txBody>
          <a:bodyPr wrap="square" lIns="0" rIns="0" tIns="0" bIns="0">
            <a:spAutoFit/>
          </a:bodyPr>
          <a:lstStyle/>
          <a:p>
            <a:pPr algn="l">
              <a:lnSpc>
                <a:spcPct val="100000"/>
              </a:lnSpc>
            </a:pPr>
            <a:r>
              <a:rPr sz="2800" b="0" i="0">
                <a:solidFill>
                  <a:srgbClr val="F4EEDF"/>
                </a:solidFill>
                <a:latin typeface="Instrument Serif"/>
              </a:rPr>
              <a:t>KEMCARE — HAIRCARE 100% CAMEROUN</a:t>
            </a:r>
          </a:p>
        </p:txBody>
      </p:sp>
      <p:sp>
        <p:nvSpPr>
          <p:cNvPr id="9" name="TextBox 8"/>
          <p:cNvSpPr txBox="1"/>
          <p:nvPr/>
        </p:nvSpPr>
        <p:spPr>
          <a:xfrm>
            <a:off x="508114" y="1574800"/>
            <a:ext cx="11432572" cy="4572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Stratégie de marque &amp; lancement · depuis 2021 · via Her Media. Kemcare — haircare 100% Cameroun pour cheveux crépus, signature « Preserve our HAIRITAGE ». Positionnement, mise en marché, identité — opéré via Her Media.</a:t>
            </a:r>
          </a:p>
        </p:txBody>
      </p:sp>
      <p:sp>
        <p:nvSpPr>
          <p:cNvPr id="10" name="Rectangle 9"/>
          <p:cNvSpPr/>
          <p:nvPr/>
        </p:nvSpPr>
        <p:spPr>
          <a:xfrm>
            <a:off x="508114" y="2159000"/>
            <a:ext cx="5500337" cy="39370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kemcare-haircare-03.jpg"/>
          <p:cNvPicPr>
            <a:picLocks noChangeAspect="1"/>
          </p:cNvPicPr>
          <p:nvPr/>
        </p:nvPicPr>
        <p:blipFill>
          <a:blip r:embed="rId3"/>
          <a:stretch>
            <a:fillRect/>
          </a:stretch>
        </p:blipFill>
        <p:spPr>
          <a:xfrm>
            <a:off x="1925308" y="2159000"/>
            <a:ext cx="2665948" cy="3937000"/>
          </a:xfrm>
          <a:prstGeom prst="rect">
            <a:avLst/>
          </a:prstGeom>
        </p:spPr>
      </p:pic>
      <p:sp>
        <p:nvSpPr>
          <p:cNvPr id="12" name="Rectangle 11"/>
          <p:cNvSpPr/>
          <p:nvPr/>
        </p:nvSpPr>
        <p:spPr>
          <a:xfrm>
            <a:off x="6186291"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Picture 12" descr="kemcare-haircare-01.jpg"/>
          <p:cNvPicPr>
            <a:picLocks noChangeAspect="1"/>
          </p:cNvPicPr>
          <p:nvPr/>
        </p:nvPicPr>
        <p:blipFill>
          <a:blip r:embed="rId4"/>
          <a:stretch>
            <a:fillRect/>
          </a:stretch>
        </p:blipFill>
        <p:spPr>
          <a:xfrm>
            <a:off x="6810027" y="2159000"/>
            <a:ext cx="1413777" cy="1879600"/>
          </a:xfrm>
          <a:prstGeom prst="rect">
            <a:avLst/>
          </a:prstGeom>
        </p:spPr>
      </p:pic>
      <p:sp>
        <p:nvSpPr>
          <p:cNvPr id="14" name="Rectangle 13"/>
          <p:cNvSpPr/>
          <p:nvPr/>
        </p:nvSpPr>
        <p:spPr>
          <a:xfrm>
            <a:off x="9025380"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5" name="Picture 14" descr="kemcare-haircare-02.jpg"/>
          <p:cNvPicPr>
            <a:picLocks noChangeAspect="1"/>
          </p:cNvPicPr>
          <p:nvPr/>
        </p:nvPicPr>
        <p:blipFill>
          <a:blip r:embed="rId5"/>
          <a:stretch>
            <a:fillRect/>
          </a:stretch>
        </p:blipFill>
        <p:spPr>
          <a:xfrm>
            <a:off x="9025380" y="2211325"/>
            <a:ext cx="2661248" cy="1774949"/>
          </a:xfrm>
          <a:prstGeom prst="rect">
            <a:avLst/>
          </a:prstGeom>
        </p:spPr>
      </p:pic>
      <p:sp>
        <p:nvSpPr>
          <p:cNvPr id="16" name="Rectangle 15"/>
          <p:cNvSpPr/>
          <p:nvPr/>
        </p:nvSpPr>
        <p:spPr>
          <a:xfrm>
            <a:off x="6186291"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7" name="Picture 16" descr="kemcare-haircare-04.jpg"/>
          <p:cNvPicPr>
            <a:picLocks noChangeAspect="1"/>
          </p:cNvPicPr>
          <p:nvPr/>
        </p:nvPicPr>
        <p:blipFill>
          <a:blip r:embed="rId6"/>
          <a:stretch>
            <a:fillRect/>
          </a:stretch>
        </p:blipFill>
        <p:spPr>
          <a:xfrm>
            <a:off x="6186291" y="4268725"/>
            <a:ext cx="2661248" cy="1774949"/>
          </a:xfrm>
          <a:prstGeom prst="rect">
            <a:avLst/>
          </a:prstGeom>
        </p:spPr>
      </p:pic>
      <p:sp>
        <p:nvSpPr>
          <p:cNvPr id="18" name="Rectangle 17"/>
          <p:cNvSpPr/>
          <p:nvPr/>
        </p:nvSpPr>
        <p:spPr>
          <a:xfrm>
            <a:off x="9025380"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9" name="Picture 18" descr="kemcare-haircare-05.jpg"/>
          <p:cNvPicPr>
            <a:picLocks noChangeAspect="1"/>
          </p:cNvPicPr>
          <p:nvPr/>
        </p:nvPicPr>
        <p:blipFill>
          <a:blip r:embed="rId7"/>
          <a:stretch>
            <a:fillRect/>
          </a:stretch>
        </p:blipFill>
        <p:spPr>
          <a:xfrm>
            <a:off x="9025380" y="4268725"/>
            <a:ext cx="2661248" cy="1774949"/>
          </a:xfrm>
          <a:prstGeom prst="rect">
            <a:avLst/>
          </a:prstGeom>
        </p:spPr>
      </p:pic>
      <p:sp>
        <p:nvSpPr>
          <p:cNvPr id="20" name="TextBox 19"/>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21" name="TextBox 20"/>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9  —  ANNEXE / 35</a:t>
            </a:r>
          </a:p>
        </p:txBody>
      </p:sp>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7621714"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 01  —  MANIFESTE</a:t>
            </a:r>
          </a:p>
        </p:txBody>
      </p:sp>
      <p:sp>
        <p:nvSpPr>
          <p:cNvPr id="7" name="TextBox 6"/>
          <p:cNvSpPr txBox="1"/>
          <p:nvPr/>
        </p:nvSpPr>
        <p:spPr>
          <a:xfrm>
            <a:off x="508114" y="1574800"/>
            <a:ext cx="11432572" cy="1066800"/>
          </a:xfrm>
          <a:prstGeom prst="rect">
            <a:avLst/>
          </a:prstGeom>
          <a:noFill/>
        </p:spPr>
        <p:txBody>
          <a:bodyPr wrap="square" lIns="0" rIns="0" tIns="0" bIns="0">
            <a:spAutoFit/>
          </a:bodyPr>
          <a:lstStyle/>
          <a:p>
            <a:pPr algn="l">
              <a:lnSpc>
                <a:spcPct val="100000"/>
              </a:lnSpc>
            </a:pPr>
            <a:r>
              <a:rPr sz="6400" b="0" i="0">
                <a:solidFill>
                  <a:srgbClr val="F4EEDF"/>
                </a:solidFill>
                <a:latin typeface="Instrument Serif"/>
              </a:rPr>
              <a:t>Je ne crée pas</a:t>
            </a:r>
          </a:p>
        </p:txBody>
      </p:sp>
      <p:sp>
        <p:nvSpPr>
          <p:cNvPr id="8" name="TextBox 7"/>
          <p:cNvSpPr txBox="1"/>
          <p:nvPr/>
        </p:nvSpPr>
        <p:spPr>
          <a:xfrm>
            <a:off x="508114" y="2565400"/>
            <a:ext cx="11432572" cy="1066800"/>
          </a:xfrm>
          <a:prstGeom prst="rect">
            <a:avLst/>
          </a:prstGeom>
          <a:noFill/>
        </p:spPr>
        <p:txBody>
          <a:bodyPr wrap="square" lIns="0" rIns="0" tIns="0" bIns="0">
            <a:spAutoFit/>
          </a:bodyPr>
          <a:lstStyle/>
          <a:p>
            <a:pPr algn="l">
              <a:lnSpc>
                <a:spcPct val="100000"/>
              </a:lnSpc>
            </a:pPr>
            <a:r>
              <a:rPr sz="6400" b="0" i="1">
                <a:solidFill>
                  <a:srgbClr val="C4BDA9"/>
                </a:solidFill>
                <a:latin typeface="Instrument Serif"/>
              </a:rPr>
              <a:t>de l'art.</a:t>
            </a:r>
          </a:p>
        </p:txBody>
      </p:sp>
      <p:sp>
        <p:nvSpPr>
          <p:cNvPr id="9" name="TextBox 8"/>
          <p:cNvSpPr txBox="1"/>
          <p:nvPr/>
        </p:nvSpPr>
        <p:spPr>
          <a:xfrm>
            <a:off x="508114" y="3556000"/>
            <a:ext cx="11432572" cy="1066800"/>
          </a:xfrm>
          <a:prstGeom prst="rect">
            <a:avLst/>
          </a:prstGeom>
          <a:noFill/>
        </p:spPr>
        <p:txBody>
          <a:bodyPr wrap="square" lIns="0" rIns="0" tIns="0" bIns="0">
            <a:spAutoFit/>
          </a:bodyPr>
          <a:lstStyle/>
          <a:p>
            <a:pPr algn="l">
              <a:lnSpc>
                <a:spcPct val="100000"/>
              </a:lnSpc>
            </a:pPr>
            <a:r>
              <a:rPr sz="6400" b="0" i="0">
                <a:solidFill>
                  <a:srgbClr val="F4EEDF"/>
                </a:solidFill>
                <a:latin typeface="Instrument Serif"/>
              </a:rPr>
              <a:t>Je systémise</a:t>
            </a:r>
          </a:p>
        </p:txBody>
      </p:sp>
      <p:sp>
        <p:nvSpPr>
          <p:cNvPr id="10" name="TextBox 9"/>
          <p:cNvSpPr txBox="1"/>
          <p:nvPr/>
        </p:nvSpPr>
        <p:spPr>
          <a:xfrm>
            <a:off x="508114" y="4546600"/>
            <a:ext cx="11432572" cy="1066800"/>
          </a:xfrm>
          <a:prstGeom prst="rect">
            <a:avLst/>
          </a:prstGeom>
          <a:noFill/>
        </p:spPr>
        <p:txBody>
          <a:bodyPr wrap="square" lIns="0" rIns="0" tIns="0" bIns="0">
            <a:spAutoFit/>
          </a:bodyPr>
          <a:lstStyle/>
          <a:p>
            <a:pPr algn="l">
              <a:lnSpc>
                <a:spcPct val="100000"/>
              </a:lnSpc>
            </a:pPr>
            <a:r>
              <a:rPr sz="6400" b="0" i="1">
                <a:solidFill>
                  <a:srgbClr val="D96A2A"/>
                </a:solidFill>
                <a:latin typeface="Instrument Serif"/>
              </a:rPr>
              <a:t>le succès.</a:t>
            </a:r>
          </a:p>
        </p:txBody>
      </p:sp>
      <p:sp>
        <p:nvSpPr>
          <p:cNvPr id="11" name="TextBox 10"/>
          <p:cNvSpPr txBox="1"/>
          <p:nvPr/>
        </p:nvSpPr>
        <p:spPr>
          <a:xfrm>
            <a:off x="508114" y="5054600"/>
            <a:ext cx="10162286" cy="4064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Directeur artistique formé en télécommunications. Je traite chaque marque comme un système d'exploitation :</a:t>
            </a:r>
          </a:p>
          <a:p>
            <a:pPr algn="l">
              <a:lnSpc>
                <a:spcPct val="150000"/>
              </a:lnSpc>
            </a:pPr>
            <a:r>
              <a:rPr sz="1000" b="0" i="0">
                <a:solidFill>
                  <a:srgbClr val="C4BDA9"/>
                </a:solidFill>
                <a:latin typeface="Space Grotesk"/>
              </a:rPr>
              <a:t>ADN, signaux, flux, conversion.</a:t>
            </a:r>
          </a:p>
        </p:txBody>
      </p:sp>
      <p:sp>
        <p:nvSpPr>
          <p:cNvPr id="12" name="TextBox 11"/>
          <p:cNvSpPr txBox="1"/>
          <p:nvPr/>
        </p:nvSpPr>
        <p:spPr>
          <a:xfrm>
            <a:off x="508114" y="6400800"/>
            <a:ext cx="2540571" cy="152400"/>
          </a:xfrm>
          <a:prstGeom prst="rect">
            <a:avLst/>
          </a:prstGeom>
          <a:noFill/>
        </p:spPr>
        <p:txBody>
          <a:bodyPr wrap="square" lIns="0" rIns="0" tIns="0" bIns="0">
            <a:spAutoFit/>
          </a:bodyPr>
          <a:lstStyle/>
          <a:p>
            <a:pPr algn="l">
              <a:lnSpc>
                <a:spcPct val="100000"/>
              </a:lnSpc>
            </a:pPr>
            <a:r>
              <a:rPr sz="800" b="0" i="1">
                <a:solidFill>
                  <a:srgbClr val="807868"/>
                </a:solidFill>
                <a:latin typeface="JetBrains Mono"/>
              </a:rPr>
              <a:t>xtincell.com</a:t>
            </a:r>
          </a:p>
        </p:txBody>
      </p:sp>
      <p:sp>
        <p:nvSpPr>
          <p:cNvPr id="13" name="TextBox 12"/>
          <p:cNvSpPr txBox="1"/>
          <p:nvPr/>
        </p:nvSpPr>
        <p:spPr>
          <a:xfrm>
            <a:off x="9146057" y="6400800"/>
            <a:ext cx="2540571" cy="1524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 03 / 19</a:t>
            </a:r>
          </a:p>
        </p:txBody>
      </p:sp>
    </p:spTree>
  </p:cSld>
  <p:clrMapOvr>
    <a:masterClrMapping/>
  </p:clrMapOvr>
</p:sld>
</file>

<file path=ppt/slides/slide3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8892000"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P·02  ·  DA &amp; PHOTOGRAPHE PRINCIPAL  ·  2018 — 2022  ·  VIA IMPERIAL</a:t>
            </a:r>
          </a:p>
        </p:txBody>
      </p:sp>
      <p:sp>
        <p:nvSpPr>
          <p:cNvPr id="7" name="TextBox 6"/>
          <p:cNvSpPr txBox="1"/>
          <p:nvPr/>
        </p:nvSpPr>
        <p:spPr>
          <a:xfrm>
            <a:off x="7621714" y="838200"/>
            <a:ext cx="4064914" cy="177800"/>
          </a:xfrm>
          <a:prstGeom prst="rect">
            <a:avLst/>
          </a:prstGeom>
          <a:noFill/>
        </p:spPr>
        <p:txBody>
          <a:bodyPr wrap="square" lIns="0" rIns="0" tIns="0" bIns="0">
            <a:spAutoFit/>
          </a:bodyPr>
          <a:lstStyle/>
          <a:p>
            <a:pPr algn="r">
              <a:lnSpc>
                <a:spcPct val="100000"/>
              </a:lnSpc>
            </a:pPr>
            <a:r>
              <a:rPr sz="900" b="0" i="1" spc="200">
                <a:solidFill>
                  <a:srgbClr val="D96A2A"/>
                </a:solidFill>
                <a:latin typeface="JetBrains Mono"/>
                <a:hlinkClick r:id="rId2"/>
              </a:rPr>
              <a:t>↗  instagram.com/lockofficial</a:t>
            </a:r>
          </a:p>
        </p:txBody>
      </p:sp>
      <p:sp>
        <p:nvSpPr>
          <p:cNvPr id="8" name="TextBox 7"/>
          <p:cNvSpPr txBox="1"/>
          <p:nvPr/>
        </p:nvSpPr>
        <p:spPr>
          <a:xfrm>
            <a:off x="508114" y="1104900"/>
            <a:ext cx="11432572" cy="482600"/>
          </a:xfrm>
          <a:prstGeom prst="rect">
            <a:avLst/>
          </a:prstGeom>
          <a:noFill/>
        </p:spPr>
        <p:txBody>
          <a:bodyPr wrap="square" lIns="0" rIns="0" tIns="0" bIns="0">
            <a:spAutoFit/>
          </a:bodyPr>
          <a:lstStyle/>
          <a:p>
            <a:pPr algn="l">
              <a:lnSpc>
                <a:spcPct val="100000"/>
              </a:lnSpc>
            </a:pPr>
            <a:r>
              <a:rPr sz="2800" b="0" i="0">
                <a:solidFill>
                  <a:srgbClr val="F4EEDF"/>
                </a:solidFill>
                <a:latin typeface="Instrument Serif"/>
              </a:rPr>
              <a:t>UMA — LOCKO</a:t>
            </a:r>
          </a:p>
        </p:txBody>
      </p:sp>
      <p:sp>
        <p:nvSpPr>
          <p:cNvPr id="9" name="TextBox 8"/>
          <p:cNvSpPr txBox="1"/>
          <p:nvPr/>
        </p:nvSpPr>
        <p:spPr>
          <a:xfrm>
            <a:off x="508114" y="1574800"/>
            <a:ext cx="11432572" cy="4572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Photographe principal &amp; DA · 2018 — 2022 · via Imperial (Esther Naah). Locko (Universal Music Africa) — covers, campagnes de sortie, contenus de promotion, contenus tournée. Objectif éditorial : standardiser une iconographie exportable hors du Cameroun.</a:t>
            </a:r>
          </a:p>
        </p:txBody>
      </p:sp>
      <p:sp>
        <p:nvSpPr>
          <p:cNvPr id="10" name="Rectangle 9"/>
          <p:cNvSpPr/>
          <p:nvPr/>
        </p:nvSpPr>
        <p:spPr>
          <a:xfrm>
            <a:off x="508114" y="2159000"/>
            <a:ext cx="5500337" cy="39370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locko-uma-02.jpg"/>
          <p:cNvPicPr>
            <a:picLocks noChangeAspect="1"/>
          </p:cNvPicPr>
          <p:nvPr/>
        </p:nvPicPr>
        <p:blipFill>
          <a:blip r:embed="rId3"/>
          <a:stretch>
            <a:fillRect/>
          </a:stretch>
        </p:blipFill>
        <p:spPr>
          <a:xfrm>
            <a:off x="1289340" y="2159000"/>
            <a:ext cx="3937885" cy="3937000"/>
          </a:xfrm>
          <a:prstGeom prst="rect">
            <a:avLst/>
          </a:prstGeom>
        </p:spPr>
      </p:pic>
      <p:sp>
        <p:nvSpPr>
          <p:cNvPr id="12" name="Rectangle 11"/>
          <p:cNvSpPr/>
          <p:nvPr/>
        </p:nvSpPr>
        <p:spPr>
          <a:xfrm>
            <a:off x="6186291"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Picture 12" descr="locko-uma-01.jpg"/>
          <p:cNvPicPr>
            <a:picLocks noChangeAspect="1"/>
          </p:cNvPicPr>
          <p:nvPr/>
        </p:nvPicPr>
        <p:blipFill>
          <a:blip r:embed="rId4"/>
          <a:stretch>
            <a:fillRect/>
          </a:stretch>
        </p:blipFill>
        <p:spPr>
          <a:xfrm>
            <a:off x="6401175" y="2159000"/>
            <a:ext cx="2231481" cy="1879600"/>
          </a:xfrm>
          <a:prstGeom prst="rect">
            <a:avLst/>
          </a:prstGeom>
        </p:spPr>
      </p:pic>
      <p:sp>
        <p:nvSpPr>
          <p:cNvPr id="14" name="Rectangle 13"/>
          <p:cNvSpPr/>
          <p:nvPr/>
        </p:nvSpPr>
        <p:spPr>
          <a:xfrm>
            <a:off x="9025380"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5" name="Picture 14" descr="locko-uma-03.jpg"/>
          <p:cNvPicPr>
            <a:picLocks noChangeAspect="1"/>
          </p:cNvPicPr>
          <p:nvPr/>
        </p:nvPicPr>
        <p:blipFill>
          <a:blip r:embed="rId5"/>
          <a:stretch>
            <a:fillRect/>
          </a:stretch>
        </p:blipFill>
        <p:spPr>
          <a:xfrm>
            <a:off x="9415993" y="2159000"/>
            <a:ext cx="1880022" cy="1879600"/>
          </a:xfrm>
          <a:prstGeom prst="rect">
            <a:avLst/>
          </a:prstGeom>
        </p:spPr>
      </p:pic>
      <p:sp>
        <p:nvSpPr>
          <p:cNvPr id="16" name="Rectangle 15"/>
          <p:cNvSpPr/>
          <p:nvPr/>
        </p:nvSpPr>
        <p:spPr>
          <a:xfrm>
            <a:off x="6186291"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7" name="Picture 16" descr="locko-uma-04.jpg"/>
          <p:cNvPicPr>
            <a:picLocks noChangeAspect="1"/>
          </p:cNvPicPr>
          <p:nvPr/>
        </p:nvPicPr>
        <p:blipFill>
          <a:blip r:embed="rId6"/>
          <a:stretch>
            <a:fillRect/>
          </a:stretch>
        </p:blipFill>
        <p:spPr>
          <a:xfrm>
            <a:off x="6576904" y="4216400"/>
            <a:ext cx="1880022" cy="1879600"/>
          </a:xfrm>
          <a:prstGeom prst="rect">
            <a:avLst/>
          </a:prstGeom>
        </p:spPr>
      </p:pic>
      <p:sp>
        <p:nvSpPr>
          <p:cNvPr id="18" name="Rectangle 17"/>
          <p:cNvSpPr/>
          <p:nvPr/>
        </p:nvSpPr>
        <p:spPr>
          <a:xfrm>
            <a:off x="9025380"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9" name="Picture 18" descr="locko-uma-05.jpg"/>
          <p:cNvPicPr>
            <a:picLocks noChangeAspect="1"/>
          </p:cNvPicPr>
          <p:nvPr/>
        </p:nvPicPr>
        <p:blipFill>
          <a:blip r:embed="rId7"/>
          <a:stretch>
            <a:fillRect/>
          </a:stretch>
        </p:blipFill>
        <p:spPr>
          <a:xfrm>
            <a:off x="9415993" y="4216400"/>
            <a:ext cx="1880022" cy="1879600"/>
          </a:xfrm>
          <a:prstGeom prst="rect">
            <a:avLst/>
          </a:prstGeom>
        </p:spPr>
      </p:pic>
      <p:sp>
        <p:nvSpPr>
          <p:cNvPr id="20" name="TextBox 19"/>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21" name="TextBox 20"/>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10  —  ANNEXE / 35</a:t>
            </a:r>
          </a:p>
        </p:txBody>
      </p:sp>
    </p:spTree>
  </p:cSld>
  <p:clrMapOvr>
    <a:masterClrMapping/>
  </p:clrMapOvr>
</p:sld>
</file>

<file path=ppt/slides/slide3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8892000"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P·02  ·  DA &amp; PHOTOGRAPHE PRINCIPAL  ·  2018 — 2022  ·  VIA IMPERIAL</a:t>
            </a:r>
          </a:p>
        </p:txBody>
      </p:sp>
      <p:sp>
        <p:nvSpPr>
          <p:cNvPr id="7" name="TextBox 6"/>
          <p:cNvSpPr txBox="1"/>
          <p:nvPr/>
        </p:nvSpPr>
        <p:spPr>
          <a:xfrm>
            <a:off x="7621714" y="838200"/>
            <a:ext cx="4064914" cy="177800"/>
          </a:xfrm>
          <a:prstGeom prst="rect">
            <a:avLst/>
          </a:prstGeom>
          <a:noFill/>
        </p:spPr>
        <p:txBody>
          <a:bodyPr wrap="square" lIns="0" rIns="0" tIns="0" bIns="0">
            <a:spAutoFit/>
          </a:bodyPr>
          <a:lstStyle/>
          <a:p>
            <a:pPr algn="r">
              <a:lnSpc>
                <a:spcPct val="100000"/>
              </a:lnSpc>
            </a:pPr>
            <a:r>
              <a:rPr sz="900" b="0" i="1" spc="200">
                <a:solidFill>
                  <a:srgbClr val="D96A2A"/>
                </a:solidFill>
                <a:latin typeface="JetBrains Mono"/>
                <a:hlinkClick r:id="rId2"/>
              </a:rPr>
              <a:t>↗  instagram.com/charlottedipandaofficiel</a:t>
            </a:r>
          </a:p>
        </p:txBody>
      </p:sp>
      <p:sp>
        <p:nvSpPr>
          <p:cNvPr id="8" name="TextBox 7"/>
          <p:cNvSpPr txBox="1"/>
          <p:nvPr/>
        </p:nvSpPr>
        <p:spPr>
          <a:xfrm>
            <a:off x="508114" y="1104900"/>
            <a:ext cx="11432572" cy="482600"/>
          </a:xfrm>
          <a:prstGeom prst="rect">
            <a:avLst/>
          </a:prstGeom>
          <a:noFill/>
        </p:spPr>
        <p:txBody>
          <a:bodyPr wrap="square" lIns="0" rIns="0" tIns="0" bIns="0">
            <a:spAutoFit/>
          </a:bodyPr>
          <a:lstStyle/>
          <a:p>
            <a:pPr algn="l">
              <a:lnSpc>
                <a:spcPct val="100000"/>
              </a:lnSpc>
            </a:pPr>
            <a:r>
              <a:rPr sz="2800" b="0" i="0">
                <a:solidFill>
                  <a:srgbClr val="F4EEDF"/>
                </a:solidFill>
                <a:latin typeface="Instrument Serif"/>
              </a:rPr>
              <a:t>UMA — CHARLOTTE DIPANDA</a:t>
            </a:r>
          </a:p>
        </p:txBody>
      </p:sp>
      <p:sp>
        <p:nvSpPr>
          <p:cNvPr id="9" name="TextBox 8"/>
          <p:cNvSpPr txBox="1"/>
          <p:nvPr/>
        </p:nvSpPr>
        <p:spPr>
          <a:xfrm>
            <a:off x="508114" y="1574800"/>
            <a:ext cx="11432572" cy="4572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Photographe principal &amp; DA · 2018 — 2022 · via Imperial. Charlotte Dipanda (UMA roster) — portraits, covers, communication tournée. Travail de cohérence visuelle inter-artistes du roster Cameroun.</a:t>
            </a:r>
          </a:p>
        </p:txBody>
      </p:sp>
      <p:sp>
        <p:nvSpPr>
          <p:cNvPr id="10" name="Rectangle 9"/>
          <p:cNvSpPr/>
          <p:nvPr/>
        </p:nvSpPr>
        <p:spPr>
          <a:xfrm>
            <a:off x="508114" y="2159000"/>
            <a:ext cx="5500337" cy="39370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charlotte-dipanda-uma-01.jpg"/>
          <p:cNvPicPr>
            <a:picLocks noChangeAspect="1"/>
          </p:cNvPicPr>
          <p:nvPr/>
        </p:nvPicPr>
        <p:blipFill>
          <a:blip r:embed="rId3"/>
          <a:stretch>
            <a:fillRect/>
          </a:stretch>
        </p:blipFill>
        <p:spPr>
          <a:xfrm>
            <a:off x="1856377" y="2159000"/>
            <a:ext cx="2803810" cy="3937000"/>
          </a:xfrm>
          <a:prstGeom prst="rect">
            <a:avLst/>
          </a:prstGeom>
        </p:spPr>
      </p:pic>
      <p:sp>
        <p:nvSpPr>
          <p:cNvPr id="12" name="Rectangle 11"/>
          <p:cNvSpPr/>
          <p:nvPr/>
        </p:nvSpPr>
        <p:spPr>
          <a:xfrm>
            <a:off x="6186291"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Picture 12" descr="charlotte-dipanda-uma-02.jpg"/>
          <p:cNvPicPr>
            <a:picLocks noChangeAspect="1"/>
          </p:cNvPicPr>
          <p:nvPr/>
        </p:nvPicPr>
        <p:blipFill>
          <a:blip r:embed="rId4"/>
          <a:stretch>
            <a:fillRect/>
          </a:stretch>
        </p:blipFill>
        <p:spPr>
          <a:xfrm>
            <a:off x="6576904" y="2159000"/>
            <a:ext cx="1880022" cy="1879600"/>
          </a:xfrm>
          <a:prstGeom prst="rect">
            <a:avLst/>
          </a:prstGeom>
        </p:spPr>
      </p:pic>
      <p:sp>
        <p:nvSpPr>
          <p:cNvPr id="14" name="Rectangle 13"/>
          <p:cNvSpPr/>
          <p:nvPr/>
        </p:nvSpPr>
        <p:spPr>
          <a:xfrm>
            <a:off x="9025380"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5" name="Picture 14" descr="charlotte-dipanda-uma-03.jpg"/>
          <p:cNvPicPr>
            <a:picLocks noChangeAspect="1"/>
          </p:cNvPicPr>
          <p:nvPr/>
        </p:nvPicPr>
        <p:blipFill>
          <a:blip r:embed="rId5"/>
          <a:stretch>
            <a:fillRect/>
          </a:stretch>
        </p:blipFill>
        <p:spPr>
          <a:xfrm>
            <a:off x="9415993" y="2159000"/>
            <a:ext cx="1880022" cy="1879600"/>
          </a:xfrm>
          <a:prstGeom prst="rect">
            <a:avLst/>
          </a:prstGeom>
        </p:spPr>
      </p:pic>
      <p:sp>
        <p:nvSpPr>
          <p:cNvPr id="16" name="Rectangle 15"/>
          <p:cNvSpPr/>
          <p:nvPr/>
        </p:nvSpPr>
        <p:spPr>
          <a:xfrm>
            <a:off x="6186291"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7" name="Picture 16" descr="locko-uma-02.jpg"/>
          <p:cNvPicPr>
            <a:picLocks noChangeAspect="1"/>
          </p:cNvPicPr>
          <p:nvPr/>
        </p:nvPicPr>
        <p:blipFill>
          <a:blip r:embed="rId6"/>
          <a:stretch>
            <a:fillRect/>
          </a:stretch>
        </p:blipFill>
        <p:spPr>
          <a:xfrm>
            <a:off x="6576904" y="4216400"/>
            <a:ext cx="1880022" cy="1879600"/>
          </a:xfrm>
          <a:prstGeom prst="rect">
            <a:avLst/>
          </a:prstGeom>
        </p:spPr>
      </p:pic>
      <p:sp>
        <p:nvSpPr>
          <p:cNvPr id="18" name="Rectangle 17"/>
          <p:cNvSpPr/>
          <p:nvPr/>
        </p:nvSpPr>
        <p:spPr>
          <a:xfrm>
            <a:off x="9025380"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9" name="Picture 18" descr="locko-uma-03.jpg"/>
          <p:cNvPicPr>
            <a:picLocks noChangeAspect="1"/>
          </p:cNvPicPr>
          <p:nvPr/>
        </p:nvPicPr>
        <p:blipFill>
          <a:blip r:embed="rId7"/>
          <a:stretch>
            <a:fillRect/>
          </a:stretch>
        </p:blipFill>
        <p:spPr>
          <a:xfrm>
            <a:off x="9415993" y="4216400"/>
            <a:ext cx="1880022" cy="1879600"/>
          </a:xfrm>
          <a:prstGeom prst="rect">
            <a:avLst/>
          </a:prstGeom>
        </p:spPr>
      </p:pic>
      <p:sp>
        <p:nvSpPr>
          <p:cNvPr id="20" name="TextBox 19"/>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21" name="TextBox 20"/>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11  —  ANNEXE / 35</a:t>
            </a:r>
          </a:p>
        </p:txBody>
      </p:sp>
    </p:spTree>
  </p:cSld>
  <p:clrMapOvr>
    <a:masterClrMapping/>
  </p:clrMapOvr>
</p:sld>
</file>

<file path=ppt/slides/slide3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8892000"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P·03  ·  DA &amp; EXÉCUTION  ·  OCTOBRE ROSE  ·  VIA HER MEDIA</a:t>
            </a:r>
          </a:p>
        </p:txBody>
      </p:sp>
      <p:sp>
        <p:nvSpPr>
          <p:cNvPr id="7" name="TextBox 6"/>
          <p:cNvSpPr txBox="1"/>
          <p:nvPr/>
        </p:nvSpPr>
        <p:spPr>
          <a:xfrm>
            <a:off x="7621714" y="838200"/>
            <a:ext cx="4064914" cy="177800"/>
          </a:xfrm>
          <a:prstGeom prst="rect">
            <a:avLst/>
          </a:prstGeom>
          <a:noFill/>
        </p:spPr>
        <p:txBody>
          <a:bodyPr wrap="square" lIns="0" rIns="0" tIns="0" bIns="0">
            <a:spAutoFit/>
          </a:bodyPr>
          <a:lstStyle/>
          <a:p>
            <a:pPr algn="r">
              <a:lnSpc>
                <a:spcPct val="100000"/>
              </a:lnSpc>
            </a:pPr>
            <a:r>
              <a:rPr sz="900" b="0" i="1" spc="200">
                <a:solidFill>
                  <a:srgbClr val="D96A2A"/>
                </a:solidFill>
                <a:latin typeface="JetBrains Mono"/>
                <a:hlinkClick r:id="rId2"/>
              </a:rPr>
              <a:t>↗  pak.cm</a:t>
            </a:r>
          </a:p>
        </p:txBody>
      </p:sp>
      <p:sp>
        <p:nvSpPr>
          <p:cNvPr id="8" name="TextBox 7"/>
          <p:cNvSpPr txBox="1"/>
          <p:nvPr/>
        </p:nvSpPr>
        <p:spPr>
          <a:xfrm>
            <a:off x="508114" y="1104900"/>
            <a:ext cx="11432572" cy="482600"/>
          </a:xfrm>
          <a:prstGeom prst="rect">
            <a:avLst/>
          </a:prstGeom>
          <a:noFill/>
        </p:spPr>
        <p:txBody>
          <a:bodyPr wrap="square" lIns="0" rIns="0" tIns="0" bIns="0">
            <a:spAutoFit/>
          </a:bodyPr>
          <a:lstStyle/>
          <a:p>
            <a:pPr algn="l">
              <a:lnSpc>
                <a:spcPct val="100000"/>
              </a:lnSpc>
            </a:pPr>
            <a:r>
              <a:rPr sz="2800" b="0" i="0">
                <a:solidFill>
                  <a:srgbClr val="F4EEDF"/>
                </a:solidFill>
                <a:latin typeface="Instrument Serif"/>
              </a:rPr>
              <a:t>PORT AUTONOME DE KRIBI</a:t>
            </a:r>
          </a:p>
        </p:txBody>
      </p:sp>
      <p:sp>
        <p:nvSpPr>
          <p:cNvPr id="9" name="TextBox 8"/>
          <p:cNvSpPr txBox="1"/>
          <p:nvPr/>
        </p:nvSpPr>
        <p:spPr>
          <a:xfrm>
            <a:off x="508114" y="1574800"/>
            <a:ext cx="11432572" cy="4572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DA &amp; Exécution · Octobre Rose · via Her Media. Port Autonome de Kribi — direction artistique et exécution des contenus de la campagne Octobre Rose pour cette institution stratégique (Kribi, port en eau profonde).</a:t>
            </a:r>
          </a:p>
        </p:txBody>
      </p:sp>
      <p:sp>
        <p:nvSpPr>
          <p:cNvPr id="10" name="Rectangle 9"/>
          <p:cNvSpPr/>
          <p:nvPr/>
        </p:nvSpPr>
        <p:spPr>
          <a:xfrm>
            <a:off x="508114"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port-autonome-kribi-01.jpg"/>
          <p:cNvPicPr>
            <a:picLocks noChangeAspect="1"/>
          </p:cNvPicPr>
          <p:nvPr/>
        </p:nvPicPr>
        <p:blipFill>
          <a:blip r:embed="rId3"/>
          <a:stretch>
            <a:fillRect/>
          </a:stretch>
        </p:blipFill>
        <p:spPr>
          <a:xfrm>
            <a:off x="928315" y="2159000"/>
            <a:ext cx="1820845" cy="1879600"/>
          </a:xfrm>
          <a:prstGeom prst="rect">
            <a:avLst/>
          </a:prstGeom>
        </p:spPr>
      </p:pic>
      <p:sp>
        <p:nvSpPr>
          <p:cNvPr id="12" name="Rectangle 11"/>
          <p:cNvSpPr/>
          <p:nvPr/>
        </p:nvSpPr>
        <p:spPr>
          <a:xfrm>
            <a:off x="3347203"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Picture 12" descr="port-autonome-kribi-02.jpg"/>
          <p:cNvPicPr>
            <a:picLocks noChangeAspect="1"/>
          </p:cNvPicPr>
          <p:nvPr/>
        </p:nvPicPr>
        <p:blipFill>
          <a:blip r:embed="rId4"/>
          <a:stretch>
            <a:fillRect/>
          </a:stretch>
        </p:blipFill>
        <p:spPr>
          <a:xfrm>
            <a:off x="3347203" y="2212782"/>
            <a:ext cx="2661248" cy="1772034"/>
          </a:xfrm>
          <a:prstGeom prst="rect">
            <a:avLst/>
          </a:prstGeom>
        </p:spPr>
      </p:pic>
      <p:sp>
        <p:nvSpPr>
          <p:cNvPr id="14" name="Rectangle 13"/>
          <p:cNvSpPr/>
          <p:nvPr/>
        </p:nvSpPr>
        <p:spPr>
          <a:xfrm>
            <a:off x="6186291"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5" name="Picture 14" descr="port-autonome-kribi-03.jpg"/>
          <p:cNvPicPr>
            <a:picLocks noChangeAspect="1"/>
          </p:cNvPicPr>
          <p:nvPr/>
        </p:nvPicPr>
        <p:blipFill>
          <a:blip r:embed="rId5"/>
          <a:stretch>
            <a:fillRect/>
          </a:stretch>
        </p:blipFill>
        <p:spPr>
          <a:xfrm>
            <a:off x="6186291" y="2350492"/>
            <a:ext cx="2661248" cy="1496615"/>
          </a:xfrm>
          <a:prstGeom prst="rect">
            <a:avLst/>
          </a:prstGeom>
        </p:spPr>
      </p:pic>
      <p:sp>
        <p:nvSpPr>
          <p:cNvPr id="16" name="Rectangle 15"/>
          <p:cNvSpPr/>
          <p:nvPr/>
        </p:nvSpPr>
        <p:spPr>
          <a:xfrm>
            <a:off x="9025380"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7" name="Picture 16" descr="port-autonome-kribi-04.jpg"/>
          <p:cNvPicPr>
            <a:picLocks noChangeAspect="1"/>
          </p:cNvPicPr>
          <p:nvPr/>
        </p:nvPicPr>
        <p:blipFill>
          <a:blip r:embed="rId6"/>
          <a:stretch>
            <a:fillRect/>
          </a:stretch>
        </p:blipFill>
        <p:spPr>
          <a:xfrm>
            <a:off x="9102656" y="2159000"/>
            <a:ext cx="2506697" cy="1879600"/>
          </a:xfrm>
          <a:prstGeom prst="rect">
            <a:avLst/>
          </a:prstGeom>
        </p:spPr>
      </p:pic>
      <p:sp>
        <p:nvSpPr>
          <p:cNvPr id="18" name="Rectangle 17"/>
          <p:cNvSpPr/>
          <p:nvPr/>
        </p:nvSpPr>
        <p:spPr>
          <a:xfrm>
            <a:off x="508114"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9" name="Picture 18" descr="port-autonome-kribi-05.jpg"/>
          <p:cNvPicPr>
            <a:picLocks noChangeAspect="1"/>
          </p:cNvPicPr>
          <p:nvPr/>
        </p:nvPicPr>
        <p:blipFill>
          <a:blip r:embed="rId7"/>
          <a:stretch>
            <a:fillRect/>
          </a:stretch>
        </p:blipFill>
        <p:spPr>
          <a:xfrm>
            <a:off x="970329" y="4216400"/>
            <a:ext cx="1736818" cy="1879600"/>
          </a:xfrm>
          <a:prstGeom prst="rect">
            <a:avLst/>
          </a:prstGeom>
        </p:spPr>
      </p:pic>
      <p:sp>
        <p:nvSpPr>
          <p:cNvPr id="20" name="Rectangle 19"/>
          <p:cNvSpPr/>
          <p:nvPr/>
        </p:nvSpPr>
        <p:spPr>
          <a:xfrm>
            <a:off x="3347203"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1" name="Picture 20" descr="port-autonome-kribi-06.jpg"/>
          <p:cNvPicPr>
            <a:picLocks noChangeAspect="1"/>
          </p:cNvPicPr>
          <p:nvPr/>
        </p:nvPicPr>
        <p:blipFill>
          <a:blip r:embed="rId8"/>
          <a:stretch>
            <a:fillRect/>
          </a:stretch>
        </p:blipFill>
        <p:spPr>
          <a:xfrm>
            <a:off x="3347203" y="4331398"/>
            <a:ext cx="2661248" cy="1649603"/>
          </a:xfrm>
          <a:prstGeom prst="rect">
            <a:avLst/>
          </a:prstGeom>
        </p:spPr>
      </p:pic>
      <p:sp>
        <p:nvSpPr>
          <p:cNvPr id="22" name="Rectangle 21"/>
          <p:cNvSpPr/>
          <p:nvPr/>
        </p:nvSpPr>
        <p:spPr>
          <a:xfrm>
            <a:off x="6186291"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3" name="Picture 22" descr="port-autonome-kribi-07.jpg"/>
          <p:cNvPicPr>
            <a:picLocks noChangeAspect="1"/>
          </p:cNvPicPr>
          <p:nvPr/>
        </p:nvPicPr>
        <p:blipFill>
          <a:blip r:embed="rId9"/>
          <a:stretch>
            <a:fillRect/>
          </a:stretch>
        </p:blipFill>
        <p:spPr>
          <a:xfrm>
            <a:off x="6576904" y="4216400"/>
            <a:ext cx="1880022" cy="1879600"/>
          </a:xfrm>
          <a:prstGeom prst="rect">
            <a:avLst/>
          </a:prstGeom>
        </p:spPr>
      </p:pic>
      <p:sp>
        <p:nvSpPr>
          <p:cNvPr id="24" name="TextBox 23"/>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25" name="TextBox 24"/>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12  —  ANNEXE / 35</a:t>
            </a:r>
          </a:p>
        </p:txBody>
      </p:sp>
    </p:spTree>
  </p:cSld>
  <p:clrMapOvr>
    <a:masterClrMapping/>
  </p:clrMapOvr>
</p:sld>
</file>

<file path=ppt/slides/slide3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8892000"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P·03  ·  RÉALISATION VIDÉO  ·  2025  ·  FRIENDS STUDIO × UPGRADERS</a:t>
            </a:r>
          </a:p>
        </p:txBody>
      </p:sp>
      <p:sp>
        <p:nvSpPr>
          <p:cNvPr id="7" name="TextBox 6"/>
          <p:cNvSpPr txBox="1"/>
          <p:nvPr/>
        </p:nvSpPr>
        <p:spPr>
          <a:xfrm>
            <a:off x="7621714" y="838200"/>
            <a:ext cx="4064914" cy="177800"/>
          </a:xfrm>
          <a:prstGeom prst="rect">
            <a:avLst/>
          </a:prstGeom>
          <a:noFill/>
        </p:spPr>
        <p:txBody>
          <a:bodyPr wrap="square" lIns="0" rIns="0" tIns="0" bIns="0">
            <a:spAutoFit/>
          </a:bodyPr>
          <a:lstStyle/>
          <a:p>
            <a:pPr algn="r">
              <a:lnSpc>
                <a:spcPct val="100000"/>
              </a:lnSpc>
            </a:pPr>
            <a:r>
              <a:rPr sz="900" b="0" i="1" spc="200">
                <a:solidFill>
                  <a:srgbClr val="D96A2A"/>
                </a:solidFill>
                <a:latin typeface="JetBrains Mono"/>
                <a:hlinkClick r:id="rId2"/>
              </a:rPr>
              <a:t>↗  hotel-akwa-palace.com</a:t>
            </a:r>
          </a:p>
        </p:txBody>
      </p:sp>
      <p:sp>
        <p:nvSpPr>
          <p:cNvPr id="8" name="TextBox 7"/>
          <p:cNvSpPr txBox="1"/>
          <p:nvPr/>
        </p:nvSpPr>
        <p:spPr>
          <a:xfrm>
            <a:off x="508114" y="1104900"/>
            <a:ext cx="11432572" cy="482600"/>
          </a:xfrm>
          <a:prstGeom prst="rect">
            <a:avLst/>
          </a:prstGeom>
          <a:noFill/>
        </p:spPr>
        <p:txBody>
          <a:bodyPr wrap="square" lIns="0" rIns="0" tIns="0" bIns="0">
            <a:spAutoFit/>
          </a:bodyPr>
          <a:lstStyle/>
          <a:p>
            <a:pPr algn="l">
              <a:lnSpc>
                <a:spcPct val="100000"/>
              </a:lnSpc>
            </a:pPr>
            <a:r>
              <a:rPr sz="2800" b="0" i="0">
                <a:solidFill>
                  <a:srgbClr val="F4EEDF"/>
                </a:solidFill>
                <a:latin typeface="Instrument Serif"/>
              </a:rPr>
              <a:t>AKWA PALACE — HOSPITALITY</a:t>
            </a:r>
          </a:p>
        </p:txBody>
      </p:sp>
      <p:sp>
        <p:nvSpPr>
          <p:cNvPr id="9" name="TextBox 8"/>
          <p:cNvSpPr txBox="1"/>
          <p:nvPr/>
        </p:nvSpPr>
        <p:spPr>
          <a:xfrm>
            <a:off x="508114" y="1574800"/>
            <a:ext cx="11432572" cy="4572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Réalisation vidéo publicitaire · 2025 · Friends Studio × UPgraders. Hôtel Akwa Palace Douala (4 étoiles, depuis 1950) — direction d'image, captation, montage, livrables multi-formats pour campagne hospitality premium.</a:t>
            </a:r>
          </a:p>
        </p:txBody>
      </p:sp>
      <p:sp>
        <p:nvSpPr>
          <p:cNvPr id="10" name="Rectangle 9"/>
          <p:cNvSpPr/>
          <p:nvPr/>
        </p:nvSpPr>
        <p:spPr>
          <a:xfrm>
            <a:off x="508114" y="2159000"/>
            <a:ext cx="6380391" cy="39370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akwa-palace-2025-01.jpg"/>
          <p:cNvPicPr>
            <a:picLocks noChangeAspect="1"/>
          </p:cNvPicPr>
          <p:nvPr/>
        </p:nvPicPr>
        <p:blipFill>
          <a:blip r:embed="rId3"/>
          <a:stretch>
            <a:fillRect/>
          </a:stretch>
        </p:blipFill>
        <p:spPr>
          <a:xfrm>
            <a:off x="508114" y="2272999"/>
            <a:ext cx="6380391" cy="3709001"/>
          </a:xfrm>
          <a:prstGeom prst="rect">
            <a:avLst/>
          </a:prstGeom>
        </p:spPr>
      </p:pic>
      <p:sp>
        <p:nvSpPr>
          <p:cNvPr id="12" name="Rectangle 11"/>
          <p:cNvSpPr/>
          <p:nvPr/>
        </p:nvSpPr>
        <p:spPr>
          <a:xfrm>
            <a:off x="7066345" y="2159000"/>
            <a:ext cx="4620283"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Picture 12" descr="akwa-palace-2025-02.jpg"/>
          <p:cNvPicPr>
            <a:picLocks noChangeAspect="1"/>
          </p:cNvPicPr>
          <p:nvPr/>
        </p:nvPicPr>
        <p:blipFill>
          <a:blip r:embed="rId4"/>
          <a:stretch>
            <a:fillRect/>
          </a:stretch>
        </p:blipFill>
        <p:spPr>
          <a:xfrm>
            <a:off x="7759801" y="2159000"/>
            <a:ext cx="3233372" cy="1879600"/>
          </a:xfrm>
          <a:prstGeom prst="rect">
            <a:avLst/>
          </a:prstGeom>
        </p:spPr>
      </p:pic>
      <p:sp>
        <p:nvSpPr>
          <p:cNvPr id="14" name="Rectangle 13"/>
          <p:cNvSpPr/>
          <p:nvPr/>
        </p:nvSpPr>
        <p:spPr>
          <a:xfrm>
            <a:off x="7066345" y="4216400"/>
            <a:ext cx="4620283"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5" name="Picture 14" descr="akwa-palace-2025-03.jpg"/>
          <p:cNvPicPr>
            <a:picLocks noChangeAspect="1"/>
          </p:cNvPicPr>
          <p:nvPr/>
        </p:nvPicPr>
        <p:blipFill>
          <a:blip r:embed="rId5"/>
          <a:stretch>
            <a:fillRect/>
          </a:stretch>
        </p:blipFill>
        <p:spPr>
          <a:xfrm>
            <a:off x="7651695" y="4216400"/>
            <a:ext cx="3449583" cy="1879600"/>
          </a:xfrm>
          <a:prstGeom prst="rect">
            <a:avLst/>
          </a:prstGeom>
        </p:spPr>
      </p:pic>
      <p:sp>
        <p:nvSpPr>
          <p:cNvPr id="16" name="TextBox 15"/>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17" name="TextBox 16"/>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13  —  ANNEXE / 35</a:t>
            </a:r>
          </a:p>
        </p:txBody>
      </p:sp>
    </p:spTree>
  </p:cSld>
  <p:clrMapOvr>
    <a:masterClrMapping/>
  </p:clrMapOvr>
</p:sld>
</file>

<file path=ppt/slides/slide3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8892000"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P·03  ·  PRODUCTION PHOTO &amp; VIDÉO  ·  2024  ·  FRIENDS STUDIO</a:t>
            </a:r>
          </a:p>
        </p:txBody>
      </p:sp>
      <p:sp>
        <p:nvSpPr>
          <p:cNvPr id="7" name="TextBox 6"/>
          <p:cNvSpPr txBox="1"/>
          <p:nvPr/>
        </p:nvSpPr>
        <p:spPr>
          <a:xfrm>
            <a:off x="7621714" y="838200"/>
            <a:ext cx="4064914" cy="177800"/>
          </a:xfrm>
          <a:prstGeom prst="rect">
            <a:avLst/>
          </a:prstGeom>
          <a:noFill/>
        </p:spPr>
        <p:txBody>
          <a:bodyPr wrap="square" lIns="0" rIns="0" tIns="0" bIns="0">
            <a:spAutoFit/>
          </a:bodyPr>
          <a:lstStyle/>
          <a:p>
            <a:pPr algn="r">
              <a:lnSpc>
                <a:spcPct val="100000"/>
              </a:lnSpc>
            </a:pPr>
            <a:r>
              <a:rPr sz="900" b="0" i="1" spc="200">
                <a:solidFill>
                  <a:srgbClr val="D96A2A"/>
                </a:solidFill>
                <a:latin typeface="JetBrains Mono"/>
                <a:hlinkClick r:id="rId2"/>
              </a:rPr>
              <a:t>↗  gimanedesign.com</a:t>
            </a:r>
          </a:p>
        </p:txBody>
      </p:sp>
      <p:sp>
        <p:nvSpPr>
          <p:cNvPr id="8" name="TextBox 7"/>
          <p:cNvSpPr txBox="1"/>
          <p:nvPr/>
        </p:nvSpPr>
        <p:spPr>
          <a:xfrm>
            <a:off x="508114" y="1104900"/>
            <a:ext cx="11432572" cy="482600"/>
          </a:xfrm>
          <a:prstGeom prst="rect">
            <a:avLst/>
          </a:prstGeom>
          <a:noFill/>
        </p:spPr>
        <p:txBody>
          <a:bodyPr wrap="square" lIns="0" rIns="0" tIns="0" bIns="0">
            <a:spAutoFit/>
          </a:bodyPr>
          <a:lstStyle/>
          <a:p>
            <a:pPr algn="l">
              <a:lnSpc>
                <a:spcPct val="100000"/>
              </a:lnSpc>
            </a:pPr>
            <a:r>
              <a:rPr sz="2800" b="0" i="0">
                <a:solidFill>
                  <a:srgbClr val="F4EEDF"/>
                </a:solidFill>
                <a:latin typeface="Instrument Serif"/>
              </a:rPr>
              <a:t>MAISON GIMANE — JOAILLERIE</a:t>
            </a:r>
          </a:p>
        </p:txBody>
      </p:sp>
      <p:sp>
        <p:nvSpPr>
          <p:cNvPr id="9" name="TextBox 8"/>
          <p:cNvSpPr txBox="1"/>
          <p:nvPr/>
        </p:nvSpPr>
        <p:spPr>
          <a:xfrm>
            <a:off x="508114" y="1574800"/>
            <a:ext cx="11432572" cy="4572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Production photo &amp; vidéo · 2024 · Friends Studio × UPgraders. Maison Gimane (joaillerie sur mesure de Gisèle Mbouck) — direction d'image produit, captation collections Anansi · Ashanti · Luba · Les Aguerries, déclinaisons social media.</a:t>
            </a:r>
          </a:p>
        </p:txBody>
      </p:sp>
      <p:sp>
        <p:nvSpPr>
          <p:cNvPr id="10" name="Rectangle 9"/>
          <p:cNvSpPr/>
          <p:nvPr/>
        </p:nvSpPr>
        <p:spPr>
          <a:xfrm>
            <a:off x="508114"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maison-gimane-2024-01.jpg"/>
          <p:cNvPicPr>
            <a:picLocks noChangeAspect="1"/>
          </p:cNvPicPr>
          <p:nvPr/>
        </p:nvPicPr>
        <p:blipFill>
          <a:blip r:embed="rId3"/>
          <a:stretch>
            <a:fillRect/>
          </a:stretch>
        </p:blipFill>
        <p:spPr>
          <a:xfrm>
            <a:off x="508114" y="2212470"/>
            <a:ext cx="2661248" cy="1772658"/>
          </a:xfrm>
          <a:prstGeom prst="rect">
            <a:avLst/>
          </a:prstGeom>
        </p:spPr>
      </p:pic>
      <p:sp>
        <p:nvSpPr>
          <p:cNvPr id="12" name="Rectangle 11"/>
          <p:cNvSpPr/>
          <p:nvPr/>
        </p:nvSpPr>
        <p:spPr>
          <a:xfrm>
            <a:off x="3347203"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Picture 12" descr="maison-gimane-2024-02.jpg"/>
          <p:cNvPicPr>
            <a:picLocks noChangeAspect="1"/>
          </p:cNvPicPr>
          <p:nvPr/>
        </p:nvPicPr>
        <p:blipFill>
          <a:blip r:embed="rId4"/>
          <a:stretch>
            <a:fillRect/>
          </a:stretch>
        </p:blipFill>
        <p:spPr>
          <a:xfrm>
            <a:off x="3347203" y="2212470"/>
            <a:ext cx="2661248" cy="1772658"/>
          </a:xfrm>
          <a:prstGeom prst="rect">
            <a:avLst/>
          </a:prstGeom>
        </p:spPr>
      </p:pic>
      <p:sp>
        <p:nvSpPr>
          <p:cNvPr id="14" name="Rectangle 13"/>
          <p:cNvSpPr/>
          <p:nvPr/>
        </p:nvSpPr>
        <p:spPr>
          <a:xfrm>
            <a:off x="6186291"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5" name="Picture 14" descr="maison-gimane-2024-03.jpg"/>
          <p:cNvPicPr>
            <a:picLocks noChangeAspect="1"/>
          </p:cNvPicPr>
          <p:nvPr/>
        </p:nvPicPr>
        <p:blipFill>
          <a:blip r:embed="rId5"/>
          <a:stretch>
            <a:fillRect/>
          </a:stretch>
        </p:blipFill>
        <p:spPr>
          <a:xfrm>
            <a:off x="6186291" y="2212470"/>
            <a:ext cx="2661248" cy="1772658"/>
          </a:xfrm>
          <a:prstGeom prst="rect">
            <a:avLst/>
          </a:prstGeom>
        </p:spPr>
      </p:pic>
      <p:sp>
        <p:nvSpPr>
          <p:cNvPr id="16" name="Rectangle 15"/>
          <p:cNvSpPr/>
          <p:nvPr/>
        </p:nvSpPr>
        <p:spPr>
          <a:xfrm>
            <a:off x="9025380"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7" name="Picture 16" descr="maison-gimane-2024-04.jpg"/>
          <p:cNvPicPr>
            <a:picLocks noChangeAspect="1"/>
          </p:cNvPicPr>
          <p:nvPr/>
        </p:nvPicPr>
        <p:blipFill>
          <a:blip r:embed="rId6"/>
          <a:stretch>
            <a:fillRect/>
          </a:stretch>
        </p:blipFill>
        <p:spPr>
          <a:xfrm>
            <a:off x="9025380" y="2212470"/>
            <a:ext cx="2661248" cy="1772658"/>
          </a:xfrm>
          <a:prstGeom prst="rect">
            <a:avLst/>
          </a:prstGeom>
        </p:spPr>
      </p:pic>
      <p:sp>
        <p:nvSpPr>
          <p:cNvPr id="18" name="Rectangle 17"/>
          <p:cNvSpPr/>
          <p:nvPr/>
        </p:nvSpPr>
        <p:spPr>
          <a:xfrm>
            <a:off x="508114"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9" name="Picture 18" descr="maison-gimane-2024-05.jpg"/>
          <p:cNvPicPr>
            <a:picLocks noChangeAspect="1"/>
          </p:cNvPicPr>
          <p:nvPr/>
        </p:nvPicPr>
        <p:blipFill>
          <a:blip r:embed="rId7"/>
          <a:stretch>
            <a:fillRect/>
          </a:stretch>
        </p:blipFill>
        <p:spPr>
          <a:xfrm>
            <a:off x="508114" y="4269870"/>
            <a:ext cx="2661248" cy="1772658"/>
          </a:xfrm>
          <a:prstGeom prst="rect">
            <a:avLst/>
          </a:prstGeom>
        </p:spPr>
      </p:pic>
      <p:sp>
        <p:nvSpPr>
          <p:cNvPr id="20" name="Rectangle 19"/>
          <p:cNvSpPr/>
          <p:nvPr/>
        </p:nvSpPr>
        <p:spPr>
          <a:xfrm>
            <a:off x="3347203"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1" name="Picture 20" descr="maison-gimane-2024-06.jpg"/>
          <p:cNvPicPr>
            <a:picLocks noChangeAspect="1"/>
          </p:cNvPicPr>
          <p:nvPr/>
        </p:nvPicPr>
        <p:blipFill>
          <a:blip r:embed="rId8"/>
          <a:stretch>
            <a:fillRect/>
          </a:stretch>
        </p:blipFill>
        <p:spPr>
          <a:xfrm>
            <a:off x="3347203" y="4269870"/>
            <a:ext cx="2661248" cy="1772658"/>
          </a:xfrm>
          <a:prstGeom prst="rect">
            <a:avLst/>
          </a:prstGeom>
        </p:spPr>
      </p:pic>
      <p:sp>
        <p:nvSpPr>
          <p:cNvPr id="22" name="TextBox 21"/>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23" name="TextBox 22"/>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14  —  ANNEXE / 35</a:t>
            </a:r>
          </a:p>
        </p:txBody>
      </p:sp>
    </p:spTree>
  </p:cSld>
  <p:clrMapOvr>
    <a:masterClrMapping/>
  </p:clrMapOvr>
</p:sld>
</file>

<file path=ppt/slides/slide3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8892000"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P·03  ·  DA DÉLÉGUÉE  ·  MARQUE BLANCHE  ·  2022 — 2024</a:t>
            </a:r>
          </a:p>
        </p:txBody>
      </p:sp>
      <p:sp>
        <p:nvSpPr>
          <p:cNvPr id="7" name="TextBox 6"/>
          <p:cNvSpPr txBox="1"/>
          <p:nvPr/>
        </p:nvSpPr>
        <p:spPr>
          <a:xfrm>
            <a:off x="7621714" y="838200"/>
            <a:ext cx="4064914" cy="177800"/>
          </a:xfrm>
          <a:prstGeom prst="rect">
            <a:avLst/>
          </a:prstGeom>
          <a:noFill/>
        </p:spPr>
        <p:txBody>
          <a:bodyPr wrap="square" lIns="0" rIns="0" tIns="0" bIns="0">
            <a:spAutoFit/>
          </a:bodyPr>
          <a:lstStyle/>
          <a:p>
            <a:pPr algn="r">
              <a:lnSpc>
                <a:spcPct val="100000"/>
              </a:lnSpc>
            </a:pPr>
            <a:r>
              <a:rPr sz="900" b="0" i="1" spc="200">
                <a:solidFill>
                  <a:srgbClr val="D96A2A"/>
                </a:solidFill>
                <a:latin typeface="JetBrains Mono"/>
                <a:hlinkClick r:id="rId2"/>
              </a:rPr>
              <a:t>↗  studio-omenkart.com</a:t>
            </a:r>
          </a:p>
        </p:txBody>
      </p:sp>
      <p:sp>
        <p:nvSpPr>
          <p:cNvPr id="8" name="TextBox 7"/>
          <p:cNvSpPr txBox="1"/>
          <p:nvPr/>
        </p:nvSpPr>
        <p:spPr>
          <a:xfrm>
            <a:off x="508114" y="1104900"/>
            <a:ext cx="11432572" cy="482600"/>
          </a:xfrm>
          <a:prstGeom prst="rect">
            <a:avLst/>
          </a:prstGeom>
          <a:noFill/>
        </p:spPr>
        <p:txBody>
          <a:bodyPr wrap="square" lIns="0" rIns="0" tIns="0" bIns="0">
            <a:spAutoFit/>
          </a:bodyPr>
          <a:lstStyle/>
          <a:p>
            <a:pPr algn="l">
              <a:lnSpc>
                <a:spcPct val="100000"/>
              </a:lnSpc>
            </a:pPr>
            <a:r>
              <a:rPr sz="2800" b="0" i="0">
                <a:solidFill>
                  <a:srgbClr val="F4EEDF"/>
                </a:solidFill>
                <a:latin typeface="Instrument Serif"/>
              </a:rPr>
              <a:t>OMENKART — CLIENTS PAN-AFRICAINS</a:t>
            </a:r>
          </a:p>
        </p:txBody>
      </p:sp>
      <p:sp>
        <p:nvSpPr>
          <p:cNvPr id="9" name="TextBox 8"/>
          <p:cNvSpPr txBox="1"/>
          <p:nvPr/>
        </p:nvSpPr>
        <p:spPr>
          <a:xfrm>
            <a:off x="508114" y="1574800"/>
            <a:ext cx="11432572" cy="4572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DA déléguée · 2022 — 2024 · marque blanche via OmenKart (Diane Audrey Ngako · Douala/Abidjan/Cotonou). Capsules Diaspoassur, lancement Lana cosmetics, Jazz lave-tout, Planet Fruits Rouges, AMA training, Douala Digital Show, événement Ambitieuse.</a:t>
            </a:r>
          </a:p>
        </p:txBody>
      </p:sp>
      <p:sp>
        <p:nvSpPr>
          <p:cNvPr id="10" name="Rectangle 9"/>
          <p:cNvSpPr/>
          <p:nvPr/>
        </p:nvSpPr>
        <p:spPr>
          <a:xfrm>
            <a:off x="508114" y="2159000"/>
            <a:ext cx="5500337" cy="39370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omenkart-clients-03.jpg"/>
          <p:cNvPicPr>
            <a:picLocks noChangeAspect="1"/>
          </p:cNvPicPr>
          <p:nvPr/>
        </p:nvPicPr>
        <p:blipFill>
          <a:blip r:embed="rId3"/>
          <a:stretch>
            <a:fillRect/>
          </a:stretch>
        </p:blipFill>
        <p:spPr>
          <a:xfrm>
            <a:off x="508114" y="2293571"/>
            <a:ext cx="5500337" cy="3667856"/>
          </a:xfrm>
          <a:prstGeom prst="rect">
            <a:avLst/>
          </a:prstGeom>
        </p:spPr>
      </p:pic>
      <p:sp>
        <p:nvSpPr>
          <p:cNvPr id="12" name="Rectangle 11"/>
          <p:cNvSpPr/>
          <p:nvPr/>
        </p:nvSpPr>
        <p:spPr>
          <a:xfrm>
            <a:off x="6186291"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Picture 12" descr="omenkart-clients-01.jpg"/>
          <p:cNvPicPr>
            <a:picLocks noChangeAspect="1"/>
          </p:cNvPicPr>
          <p:nvPr/>
        </p:nvPicPr>
        <p:blipFill>
          <a:blip r:embed="rId4"/>
          <a:stretch>
            <a:fillRect/>
          </a:stretch>
        </p:blipFill>
        <p:spPr>
          <a:xfrm>
            <a:off x="6186291" y="2280338"/>
            <a:ext cx="2661248" cy="1636923"/>
          </a:xfrm>
          <a:prstGeom prst="rect">
            <a:avLst/>
          </a:prstGeom>
        </p:spPr>
      </p:pic>
      <p:sp>
        <p:nvSpPr>
          <p:cNvPr id="14" name="Rectangle 13"/>
          <p:cNvSpPr/>
          <p:nvPr/>
        </p:nvSpPr>
        <p:spPr>
          <a:xfrm>
            <a:off x="9025380"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5" name="Picture 14" descr="omenkart-clients-02.jpg"/>
          <p:cNvPicPr>
            <a:picLocks noChangeAspect="1"/>
          </p:cNvPicPr>
          <p:nvPr/>
        </p:nvPicPr>
        <p:blipFill>
          <a:blip r:embed="rId5"/>
          <a:stretch>
            <a:fillRect/>
          </a:stretch>
        </p:blipFill>
        <p:spPr>
          <a:xfrm>
            <a:off x="9025380" y="2350492"/>
            <a:ext cx="2661248" cy="1496615"/>
          </a:xfrm>
          <a:prstGeom prst="rect">
            <a:avLst/>
          </a:prstGeom>
        </p:spPr>
      </p:pic>
      <p:sp>
        <p:nvSpPr>
          <p:cNvPr id="16" name="Rectangle 15"/>
          <p:cNvSpPr/>
          <p:nvPr/>
        </p:nvSpPr>
        <p:spPr>
          <a:xfrm>
            <a:off x="6186291"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7" name="Picture 16" descr="omenkart-clients-04.jpg"/>
          <p:cNvPicPr>
            <a:picLocks noChangeAspect="1"/>
          </p:cNvPicPr>
          <p:nvPr/>
        </p:nvPicPr>
        <p:blipFill>
          <a:blip r:embed="rId6"/>
          <a:stretch>
            <a:fillRect/>
          </a:stretch>
        </p:blipFill>
        <p:spPr>
          <a:xfrm>
            <a:off x="6186291" y="4407892"/>
            <a:ext cx="2661248" cy="1496615"/>
          </a:xfrm>
          <a:prstGeom prst="rect">
            <a:avLst/>
          </a:prstGeom>
        </p:spPr>
      </p:pic>
      <p:sp>
        <p:nvSpPr>
          <p:cNvPr id="18" name="Rectangle 17"/>
          <p:cNvSpPr/>
          <p:nvPr/>
        </p:nvSpPr>
        <p:spPr>
          <a:xfrm>
            <a:off x="9025380"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9" name="Picture 18" descr="omenkart-clients-05.jpg"/>
          <p:cNvPicPr>
            <a:picLocks noChangeAspect="1"/>
          </p:cNvPicPr>
          <p:nvPr/>
        </p:nvPicPr>
        <p:blipFill>
          <a:blip r:embed="rId7"/>
          <a:stretch>
            <a:fillRect/>
          </a:stretch>
        </p:blipFill>
        <p:spPr>
          <a:xfrm>
            <a:off x="9025380" y="5014097"/>
            <a:ext cx="2661248" cy="284205"/>
          </a:xfrm>
          <a:prstGeom prst="rect">
            <a:avLst/>
          </a:prstGeom>
        </p:spPr>
      </p:pic>
      <p:sp>
        <p:nvSpPr>
          <p:cNvPr id="20" name="TextBox 19"/>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21" name="TextBox 20"/>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15  —  ANNEXE / 35</a:t>
            </a:r>
          </a:p>
        </p:txBody>
      </p:sp>
    </p:spTree>
  </p:cSld>
  <p:clrMapOvr>
    <a:masterClrMapping/>
  </p:clrMapOvr>
</p:sld>
</file>

<file path=ppt/slides/slide3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8892000"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IDENTITÉ PERSONNELLE  ·  SYSTÈME FLAME ORANGE / COSMOS BLUE</a:t>
            </a:r>
          </a:p>
        </p:txBody>
      </p:sp>
      <p:sp>
        <p:nvSpPr>
          <p:cNvPr id="7" name="TextBox 6"/>
          <p:cNvSpPr txBox="1"/>
          <p:nvPr/>
        </p:nvSpPr>
        <p:spPr>
          <a:xfrm>
            <a:off x="7621714" y="838200"/>
            <a:ext cx="4064914" cy="177800"/>
          </a:xfrm>
          <a:prstGeom prst="rect">
            <a:avLst/>
          </a:prstGeom>
          <a:noFill/>
        </p:spPr>
        <p:txBody>
          <a:bodyPr wrap="square" lIns="0" rIns="0" tIns="0" bIns="0">
            <a:spAutoFit/>
          </a:bodyPr>
          <a:lstStyle/>
          <a:p>
            <a:pPr algn="r">
              <a:lnSpc>
                <a:spcPct val="100000"/>
              </a:lnSpc>
            </a:pPr>
            <a:r>
              <a:rPr sz="900" b="0" i="1" spc="200">
                <a:solidFill>
                  <a:srgbClr val="D96A2A"/>
                </a:solidFill>
                <a:latin typeface="JetBrains Mono"/>
                <a:hlinkClick r:id="rId2"/>
              </a:rPr>
              <a:t>↗  xtincell.com</a:t>
            </a:r>
          </a:p>
        </p:txBody>
      </p:sp>
      <p:sp>
        <p:nvSpPr>
          <p:cNvPr id="8" name="TextBox 7"/>
          <p:cNvSpPr txBox="1"/>
          <p:nvPr/>
        </p:nvSpPr>
        <p:spPr>
          <a:xfrm>
            <a:off x="508114" y="1104900"/>
            <a:ext cx="11432572" cy="482600"/>
          </a:xfrm>
          <a:prstGeom prst="rect">
            <a:avLst/>
          </a:prstGeom>
          <a:noFill/>
        </p:spPr>
        <p:txBody>
          <a:bodyPr wrap="square" lIns="0" rIns="0" tIns="0" bIns="0">
            <a:spAutoFit/>
          </a:bodyPr>
          <a:lstStyle/>
          <a:p>
            <a:pPr algn="l">
              <a:lnSpc>
                <a:spcPct val="100000"/>
              </a:lnSpc>
            </a:pPr>
            <a:r>
              <a:rPr sz="2800" b="0" i="0">
                <a:solidFill>
                  <a:srgbClr val="F4EEDF"/>
                </a:solidFill>
                <a:latin typeface="Instrument Serif"/>
              </a:rPr>
              <a:t>XTINCELL — PERSONAL BRANDING</a:t>
            </a:r>
          </a:p>
        </p:txBody>
      </p:sp>
      <p:sp>
        <p:nvSpPr>
          <p:cNvPr id="9" name="TextBox 8"/>
          <p:cNvSpPr txBox="1"/>
          <p:nvPr/>
        </p:nvSpPr>
        <p:spPr>
          <a:xfrm>
            <a:off x="508114" y="1574800"/>
            <a:ext cx="11432572" cy="4572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Identité personnelle · système complet. Logo Xtincell (Flame icon), palette Flame Orange + Cosmos Blue + White Light + Sun Yellow, typographies Ubuntu (display) + Gwen (serif). Carte de visite, asset social, illustrations système (Art Director / Photography / Design).</a:t>
            </a:r>
          </a:p>
        </p:txBody>
      </p:sp>
      <p:sp>
        <p:nvSpPr>
          <p:cNvPr id="10" name="Rectangle 9"/>
          <p:cNvSpPr/>
          <p:nvPr/>
        </p:nvSpPr>
        <p:spPr>
          <a:xfrm>
            <a:off x="508114" y="2159000"/>
            <a:ext cx="5500337" cy="39370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00-personal-branding-xtincell-01.jpg"/>
          <p:cNvPicPr>
            <a:picLocks noChangeAspect="1"/>
          </p:cNvPicPr>
          <p:nvPr/>
        </p:nvPicPr>
        <p:blipFill>
          <a:blip r:embed="rId3"/>
          <a:stretch>
            <a:fillRect/>
          </a:stretch>
        </p:blipFill>
        <p:spPr>
          <a:xfrm>
            <a:off x="1289340" y="2159000"/>
            <a:ext cx="3937885" cy="3937000"/>
          </a:xfrm>
          <a:prstGeom prst="rect">
            <a:avLst/>
          </a:prstGeom>
        </p:spPr>
      </p:pic>
      <p:sp>
        <p:nvSpPr>
          <p:cNvPr id="12" name="Rectangle 11"/>
          <p:cNvSpPr/>
          <p:nvPr/>
        </p:nvSpPr>
        <p:spPr>
          <a:xfrm>
            <a:off x="6186291" y="2159000"/>
            <a:ext cx="5500337" cy="39370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Picture 12" descr="00-personal-branding-xtincell-02.jpg"/>
          <p:cNvPicPr>
            <a:picLocks noChangeAspect="1"/>
          </p:cNvPicPr>
          <p:nvPr/>
        </p:nvPicPr>
        <p:blipFill>
          <a:blip r:embed="rId4"/>
          <a:stretch>
            <a:fillRect/>
          </a:stretch>
        </p:blipFill>
        <p:spPr>
          <a:xfrm>
            <a:off x="6965834" y="2159000"/>
            <a:ext cx="3941251" cy="3937000"/>
          </a:xfrm>
          <a:prstGeom prst="rect">
            <a:avLst/>
          </a:prstGeom>
        </p:spPr>
      </p:pic>
      <p:sp>
        <p:nvSpPr>
          <p:cNvPr id="14" name="TextBox 13"/>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15" name="TextBox 14"/>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16  —  ANNEXE / 35</a:t>
            </a:r>
          </a:p>
        </p:txBody>
      </p:sp>
    </p:spTree>
  </p:cSld>
  <p:clrMapOvr>
    <a:masterClrMapping/>
  </p:clrMapOvr>
</p:sld>
</file>

<file path=ppt/slides/slide3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8892000"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FONDATEUR  ·  CEO  ·  DEPUIS 2017  ·  COMMUNICATION &amp; IA</a:t>
            </a:r>
          </a:p>
        </p:txBody>
      </p:sp>
      <p:sp>
        <p:nvSpPr>
          <p:cNvPr id="7" name="TextBox 6"/>
          <p:cNvSpPr txBox="1"/>
          <p:nvPr/>
        </p:nvSpPr>
        <p:spPr>
          <a:xfrm>
            <a:off x="7621714" y="838200"/>
            <a:ext cx="4064914" cy="177800"/>
          </a:xfrm>
          <a:prstGeom prst="rect">
            <a:avLst/>
          </a:prstGeom>
          <a:noFill/>
        </p:spPr>
        <p:txBody>
          <a:bodyPr wrap="square" lIns="0" rIns="0" tIns="0" bIns="0">
            <a:spAutoFit/>
          </a:bodyPr>
          <a:lstStyle/>
          <a:p>
            <a:pPr algn="r">
              <a:lnSpc>
                <a:spcPct val="100000"/>
              </a:lnSpc>
            </a:pPr>
            <a:r>
              <a:rPr sz="900" b="0" i="1" spc="200">
                <a:solidFill>
                  <a:srgbClr val="D96A2A"/>
                </a:solidFill>
                <a:latin typeface="JetBrains Mono"/>
                <a:hlinkClick r:id="rId2"/>
              </a:rPr>
              <a:t>↗  upgraders.cm</a:t>
            </a:r>
          </a:p>
        </p:txBody>
      </p:sp>
      <p:sp>
        <p:nvSpPr>
          <p:cNvPr id="8" name="TextBox 7"/>
          <p:cNvSpPr txBox="1"/>
          <p:nvPr/>
        </p:nvSpPr>
        <p:spPr>
          <a:xfrm>
            <a:off x="508114" y="1104900"/>
            <a:ext cx="11432572" cy="482600"/>
          </a:xfrm>
          <a:prstGeom prst="rect">
            <a:avLst/>
          </a:prstGeom>
          <a:noFill/>
        </p:spPr>
        <p:txBody>
          <a:bodyPr wrap="square" lIns="0" rIns="0" tIns="0" bIns="0">
            <a:spAutoFit/>
          </a:bodyPr>
          <a:lstStyle/>
          <a:p>
            <a:pPr algn="l">
              <a:lnSpc>
                <a:spcPct val="100000"/>
              </a:lnSpc>
            </a:pPr>
            <a:r>
              <a:rPr sz="2800" b="0" i="0">
                <a:solidFill>
                  <a:srgbClr val="F4EEDF"/>
                </a:solidFill>
                <a:latin typeface="Instrument Serif"/>
              </a:rPr>
              <a:t>UPGRADERS SARL — AGENCE</a:t>
            </a:r>
          </a:p>
        </p:txBody>
      </p:sp>
      <p:sp>
        <p:nvSpPr>
          <p:cNvPr id="9" name="TextBox 8"/>
          <p:cNvSpPr txBox="1"/>
          <p:nvPr/>
        </p:nvSpPr>
        <p:spPr>
          <a:xfrm>
            <a:off x="508114" y="1574800"/>
            <a:ext cx="11432572" cy="4572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Fondateur · CEO · depuis 2017. UPgraders SARL — studio créatif IA-first, conseil et production pour marques premium d'Afrique centrale. Méthode ADVE/RTIS propriétaire, OS interne LaFusée, équipes pluridisciplinaires. Signature : #ToTheNextLevel · #UPyourBrand.</a:t>
            </a:r>
          </a:p>
        </p:txBody>
      </p:sp>
      <p:sp>
        <p:nvSpPr>
          <p:cNvPr id="10" name="Rectangle 9"/>
          <p:cNvSpPr/>
          <p:nvPr/>
        </p:nvSpPr>
        <p:spPr>
          <a:xfrm>
            <a:off x="508114"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01-upgraders-agency-01.jpg"/>
          <p:cNvPicPr>
            <a:picLocks noChangeAspect="1"/>
          </p:cNvPicPr>
          <p:nvPr/>
        </p:nvPicPr>
        <p:blipFill>
          <a:blip r:embed="rId3"/>
          <a:stretch>
            <a:fillRect/>
          </a:stretch>
        </p:blipFill>
        <p:spPr>
          <a:xfrm>
            <a:off x="898727" y="2159000"/>
            <a:ext cx="1880022" cy="1879600"/>
          </a:xfrm>
          <a:prstGeom prst="rect">
            <a:avLst/>
          </a:prstGeom>
        </p:spPr>
      </p:pic>
      <p:sp>
        <p:nvSpPr>
          <p:cNvPr id="12" name="Rectangle 11"/>
          <p:cNvSpPr/>
          <p:nvPr/>
        </p:nvSpPr>
        <p:spPr>
          <a:xfrm>
            <a:off x="3347203"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Picture 12" descr="01-upgraders-agency-02.jpg"/>
          <p:cNvPicPr>
            <a:picLocks noChangeAspect="1"/>
          </p:cNvPicPr>
          <p:nvPr/>
        </p:nvPicPr>
        <p:blipFill>
          <a:blip r:embed="rId4"/>
          <a:stretch>
            <a:fillRect/>
          </a:stretch>
        </p:blipFill>
        <p:spPr>
          <a:xfrm>
            <a:off x="3737815" y="2159000"/>
            <a:ext cx="1880022" cy="1879600"/>
          </a:xfrm>
          <a:prstGeom prst="rect">
            <a:avLst/>
          </a:prstGeom>
        </p:spPr>
      </p:pic>
      <p:sp>
        <p:nvSpPr>
          <p:cNvPr id="14" name="Rectangle 13"/>
          <p:cNvSpPr/>
          <p:nvPr/>
        </p:nvSpPr>
        <p:spPr>
          <a:xfrm>
            <a:off x="6186291"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5" name="Picture 14" descr="01-upgraders-agency-03.jpg"/>
          <p:cNvPicPr>
            <a:picLocks noChangeAspect="1"/>
          </p:cNvPicPr>
          <p:nvPr/>
        </p:nvPicPr>
        <p:blipFill>
          <a:blip r:embed="rId5"/>
          <a:stretch>
            <a:fillRect/>
          </a:stretch>
        </p:blipFill>
        <p:spPr>
          <a:xfrm>
            <a:off x="6576904" y="2159000"/>
            <a:ext cx="1880022" cy="1879600"/>
          </a:xfrm>
          <a:prstGeom prst="rect">
            <a:avLst/>
          </a:prstGeom>
        </p:spPr>
      </p:pic>
      <p:sp>
        <p:nvSpPr>
          <p:cNvPr id="16" name="Rectangle 15"/>
          <p:cNvSpPr/>
          <p:nvPr/>
        </p:nvSpPr>
        <p:spPr>
          <a:xfrm>
            <a:off x="9025380"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7" name="Picture 16" descr="01-upgraders-agency-04.jpg"/>
          <p:cNvPicPr>
            <a:picLocks noChangeAspect="1"/>
          </p:cNvPicPr>
          <p:nvPr/>
        </p:nvPicPr>
        <p:blipFill>
          <a:blip r:embed="rId6"/>
          <a:stretch>
            <a:fillRect/>
          </a:stretch>
        </p:blipFill>
        <p:spPr>
          <a:xfrm>
            <a:off x="9415993" y="2159000"/>
            <a:ext cx="1880022" cy="1879600"/>
          </a:xfrm>
          <a:prstGeom prst="rect">
            <a:avLst/>
          </a:prstGeom>
        </p:spPr>
      </p:pic>
      <p:sp>
        <p:nvSpPr>
          <p:cNvPr id="18" name="Rectangle 17"/>
          <p:cNvSpPr/>
          <p:nvPr/>
        </p:nvSpPr>
        <p:spPr>
          <a:xfrm>
            <a:off x="508114"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9" name="Picture 18" descr="01-upgraders-agency-05.jpg"/>
          <p:cNvPicPr>
            <a:picLocks noChangeAspect="1"/>
          </p:cNvPicPr>
          <p:nvPr/>
        </p:nvPicPr>
        <p:blipFill>
          <a:blip r:embed="rId7"/>
          <a:stretch>
            <a:fillRect/>
          </a:stretch>
        </p:blipFill>
        <p:spPr>
          <a:xfrm>
            <a:off x="508114" y="4269983"/>
            <a:ext cx="2661248" cy="1772433"/>
          </a:xfrm>
          <a:prstGeom prst="rect">
            <a:avLst/>
          </a:prstGeom>
        </p:spPr>
      </p:pic>
      <p:sp>
        <p:nvSpPr>
          <p:cNvPr id="20" name="Rectangle 19"/>
          <p:cNvSpPr/>
          <p:nvPr/>
        </p:nvSpPr>
        <p:spPr>
          <a:xfrm>
            <a:off x="3347203"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1" name="Picture 20" descr="01-upgraders-agency-06.jpg"/>
          <p:cNvPicPr>
            <a:picLocks noChangeAspect="1"/>
          </p:cNvPicPr>
          <p:nvPr/>
        </p:nvPicPr>
        <p:blipFill>
          <a:blip r:embed="rId8"/>
          <a:stretch>
            <a:fillRect/>
          </a:stretch>
        </p:blipFill>
        <p:spPr>
          <a:xfrm>
            <a:off x="3737815" y="4216400"/>
            <a:ext cx="1880022" cy="1879600"/>
          </a:xfrm>
          <a:prstGeom prst="rect">
            <a:avLst/>
          </a:prstGeom>
        </p:spPr>
      </p:pic>
      <p:sp>
        <p:nvSpPr>
          <p:cNvPr id="22" name="TextBox 21"/>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23" name="TextBox 22"/>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17  —  ANNEXE / 35</a:t>
            </a:r>
          </a:p>
        </p:txBody>
      </p:sp>
    </p:spTree>
  </p:cSld>
  <p:clrMapOvr>
    <a:masterClrMapping/>
  </p:clrMapOvr>
</p:sld>
</file>

<file path=ppt/slides/slide3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8892000"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DISCOVER THE VIBRANT CULTURE OF JAPAN</a:t>
            </a:r>
          </a:p>
        </p:txBody>
      </p:sp>
      <p:sp>
        <p:nvSpPr>
          <p:cNvPr id="7" name="TextBox 6"/>
          <p:cNvSpPr txBox="1"/>
          <p:nvPr/>
        </p:nvSpPr>
        <p:spPr>
          <a:xfrm>
            <a:off x="7621714" y="838200"/>
            <a:ext cx="4064914" cy="177800"/>
          </a:xfrm>
          <a:prstGeom prst="rect">
            <a:avLst/>
          </a:prstGeom>
          <a:noFill/>
        </p:spPr>
        <p:txBody>
          <a:bodyPr wrap="square" lIns="0" rIns="0" tIns="0" bIns="0">
            <a:spAutoFit/>
          </a:bodyPr>
          <a:lstStyle/>
          <a:p>
            <a:pPr algn="r">
              <a:lnSpc>
                <a:spcPct val="100000"/>
              </a:lnSpc>
            </a:pPr>
            <a:r>
              <a:rPr sz="900" b="0" i="1" spc="200">
                <a:solidFill>
                  <a:srgbClr val="D96A2A"/>
                </a:solidFill>
                <a:latin typeface="JetBrains Mono"/>
                <a:hlinkClick r:id="rId2"/>
              </a:rPr>
              <a:t>↗  Ambassade du Japon au Cameroun</a:t>
            </a:r>
          </a:p>
        </p:txBody>
      </p:sp>
      <p:sp>
        <p:nvSpPr>
          <p:cNvPr id="8" name="TextBox 7"/>
          <p:cNvSpPr txBox="1"/>
          <p:nvPr/>
        </p:nvSpPr>
        <p:spPr>
          <a:xfrm>
            <a:off x="508114" y="1104900"/>
            <a:ext cx="11432572" cy="482600"/>
          </a:xfrm>
          <a:prstGeom prst="rect">
            <a:avLst/>
          </a:prstGeom>
          <a:noFill/>
        </p:spPr>
        <p:txBody>
          <a:bodyPr wrap="square" lIns="0" rIns="0" tIns="0" bIns="0">
            <a:spAutoFit/>
          </a:bodyPr>
          <a:lstStyle/>
          <a:p>
            <a:pPr algn="l">
              <a:lnSpc>
                <a:spcPct val="100000"/>
              </a:lnSpc>
            </a:pPr>
            <a:r>
              <a:rPr sz="2800" b="0" i="0">
                <a:solidFill>
                  <a:srgbClr val="F4EEDF"/>
                </a:solidFill>
                <a:latin typeface="Instrument Serif"/>
              </a:rPr>
              <a:t>JAPAN EMBASSY — CAMEROUN</a:t>
            </a:r>
          </a:p>
        </p:txBody>
      </p:sp>
      <p:sp>
        <p:nvSpPr>
          <p:cNvPr id="9" name="TextBox 8"/>
          <p:cNvSpPr txBox="1"/>
          <p:nvPr/>
        </p:nvSpPr>
        <p:spPr>
          <a:xfrm>
            <a:off x="508114" y="1574800"/>
            <a:ext cx="11432572" cy="4572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Création graphique · campagne culturelle. Ambassade du Japon au Cameroun — « Discover the vibrant Culture of Japan, Right from your screen ». KV poster + déclinaisons OOH (mockups), call-to-follow community.</a:t>
            </a:r>
          </a:p>
        </p:txBody>
      </p:sp>
      <p:sp>
        <p:nvSpPr>
          <p:cNvPr id="10" name="Rectangle 9"/>
          <p:cNvSpPr/>
          <p:nvPr/>
        </p:nvSpPr>
        <p:spPr>
          <a:xfrm>
            <a:off x="508114" y="2159000"/>
            <a:ext cx="5500337" cy="39370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02-japan-embassy-01.jpg"/>
          <p:cNvPicPr>
            <a:picLocks noChangeAspect="1"/>
          </p:cNvPicPr>
          <p:nvPr/>
        </p:nvPicPr>
        <p:blipFill>
          <a:blip r:embed="rId3"/>
          <a:stretch>
            <a:fillRect/>
          </a:stretch>
        </p:blipFill>
        <p:spPr>
          <a:xfrm>
            <a:off x="1866150" y="2159000"/>
            <a:ext cx="2784265" cy="3937000"/>
          </a:xfrm>
          <a:prstGeom prst="rect">
            <a:avLst/>
          </a:prstGeom>
        </p:spPr>
      </p:pic>
      <p:sp>
        <p:nvSpPr>
          <p:cNvPr id="12" name="Rectangle 11"/>
          <p:cNvSpPr/>
          <p:nvPr/>
        </p:nvSpPr>
        <p:spPr>
          <a:xfrm>
            <a:off x="6186291" y="2159000"/>
            <a:ext cx="5500337" cy="39370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Picture 12" descr="02-japan-embassy-02.jpg"/>
          <p:cNvPicPr>
            <a:picLocks noChangeAspect="1"/>
          </p:cNvPicPr>
          <p:nvPr/>
        </p:nvPicPr>
        <p:blipFill>
          <a:blip r:embed="rId4"/>
          <a:stretch>
            <a:fillRect/>
          </a:stretch>
        </p:blipFill>
        <p:spPr>
          <a:xfrm>
            <a:off x="6557073" y="2159000"/>
            <a:ext cx="4758774" cy="3937000"/>
          </a:xfrm>
          <a:prstGeom prst="rect">
            <a:avLst/>
          </a:prstGeom>
        </p:spPr>
      </p:pic>
      <p:sp>
        <p:nvSpPr>
          <p:cNvPr id="14" name="TextBox 13"/>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15" name="TextBox 14"/>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18  —  ANNEXE / 35</a:t>
            </a:r>
          </a:p>
        </p:txBody>
      </p:sp>
    </p:spTree>
  </p:cSld>
  <p:clrMapOvr>
    <a:masterClrMapping/>
  </p:clrMapOvr>
</p:sld>
</file>

<file path=ppt/slides/slide3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8892000"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CONSERVATION MARINE  ·  KRIBI 7-10 JUIN 2023  ·  KV + OOH + ORIFLAMMES</a:t>
            </a:r>
          </a:p>
        </p:txBody>
      </p:sp>
      <p:sp>
        <p:nvSpPr>
          <p:cNvPr id="7" name="TextBox 6"/>
          <p:cNvSpPr txBox="1"/>
          <p:nvPr/>
        </p:nvSpPr>
        <p:spPr>
          <a:xfrm>
            <a:off x="7621714" y="838200"/>
            <a:ext cx="4064914" cy="177800"/>
          </a:xfrm>
          <a:prstGeom prst="rect">
            <a:avLst/>
          </a:prstGeom>
          <a:noFill/>
        </p:spPr>
        <p:txBody>
          <a:bodyPr wrap="square" lIns="0" rIns="0" tIns="0" bIns="0">
            <a:spAutoFit/>
          </a:bodyPr>
          <a:lstStyle/>
          <a:p>
            <a:pPr algn="r">
              <a:lnSpc>
                <a:spcPct val="100000"/>
              </a:lnSpc>
            </a:pPr>
            <a:r>
              <a:rPr sz="900" b="0" i="1" spc="200">
                <a:solidFill>
                  <a:srgbClr val="D96A2A"/>
                </a:solidFill>
                <a:latin typeface="JetBrains Mono"/>
                <a:hlinkClick r:id="rId2"/>
              </a:rPr>
              <a:t>↗  AMMCO — Africa Marine Mammal</a:t>
            </a:r>
          </a:p>
        </p:txBody>
      </p:sp>
      <p:sp>
        <p:nvSpPr>
          <p:cNvPr id="8" name="TextBox 7"/>
          <p:cNvSpPr txBox="1"/>
          <p:nvPr/>
        </p:nvSpPr>
        <p:spPr>
          <a:xfrm>
            <a:off x="508114" y="1104900"/>
            <a:ext cx="11432572" cy="482600"/>
          </a:xfrm>
          <a:prstGeom prst="rect">
            <a:avLst/>
          </a:prstGeom>
          <a:noFill/>
        </p:spPr>
        <p:txBody>
          <a:bodyPr wrap="square" lIns="0" rIns="0" tIns="0" bIns="0">
            <a:spAutoFit/>
          </a:bodyPr>
          <a:lstStyle/>
          <a:p>
            <a:pPr algn="l">
              <a:lnSpc>
                <a:spcPct val="100000"/>
              </a:lnSpc>
            </a:pPr>
            <a:r>
              <a:rPr sz="2800" b="0" i="0">
                <a:solidFill>
                  <a:srgbClr val="F4EEDF"/>
                </a:solidFill>
                <a:latin typeface="Instrument Serif"/>
              </a:rPr>
              <a:t>STREET WHALE 2023 — AMMCO</a:t>
            </a:r>
          </a:p>
        </p:txBody>
      </p:sp>
      <p:sp>
        <p:nvSpPr>
          <p:cNvPr id="9" name="TextBox 8"/>
          <p:cNvSpPr txBox="1"/>
          <p:nvPr/>
        </p:nvSpPr>
        <p:spPr>
          <a:xfrm>
            <a:off x="508114" y="1574800"/>
            <a:ext cx="11432572" cy="4572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DA · conservation marine · 2023 · Kribi. Street Whale 2023 pour AMMCO (Africa Marine Mammal Conservation Organization) — KV, OOH billboard, oriflammes Save the Hammerhead / Manta Ray / Sea Turtle, symposium scientifique, mega concert X-Maleya. 7-10 juin 2023 à Kribi.</a:t>
            </a:r>
          </a:p>
        </p:txBody>
      </p:sp>
      <p:sp>
        <p:nvSpPr>
          <p:cNvPr id="10" name="Rectangle 9"/>
          <p:cNvSpPr/>
          <p:nvPr/>
        </p:nvSpPr>
        <p:spPr>
          <a:xfrm>
            <a:off x="508114"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03-street-whale-2023-01.jpg"/>
          <p:cNvPicPr>
            <a:picLocks noChangeAspect="1"/>
          </p:cNvPicPr>
          <p:nvPr/>
        </p:nvPicPr>
        <p:blipFill>
          <a:blip r:embed="rId3"/>
          <a:stretch>
            <a:fillRect/>
          </a:stretch>
        </p:blipFill>
        <p:spPr>
          <a:xfrm>
            <a:off x="586183" y="2159000"/>
            <a:ext cx="2505110" cy="1879600"/>
          </a:xfrm>
          <a:prstGeom prst="rect">
            <a:avLst/>
          </a:prstGeom>
        </p:spPr>
      </p:pic>
      <p:sp>
        <p:nvSpPr>
          <p:cNvPr id="12" name="Rectangle 11"/>
          <p:cNvSpPr/>
          <p:nvPr/>
        </p:nvSpPr>
        <p:spPr>
          <a:xfrm>
            <a:off x="3347203"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Picture 12" descr="03-street-whale-2023-02.jpg"/>
          <p:cNvPicPr>
            <a:picLocks noChangeAspect="1"/>
          </p:cNvPicPr>
          <p:nvPr/>
        </p:nvPicPr>
        <p:blipFill>
          <a:blip r:embed="rId4"/>
          <a:stretch>
            <a:fillRect/>
          </a:stretch>
        </p:blipFill>
        <p:spPr>
          <a:xfrm>
            <a:off x="3737815" y="2159000"/>
            <a:ext cx="1880022" cy="1879600"/>
          </a:xfrm>
          <a:prstGeom prst="rect">
            <a:avLst/>
          </a:prstGeom>
        </p:spPr>
      </p:pic>
      <p:sp>
        <p:nvSpPr>
          <p:cNvPr id="14" name="Rectangle 13"/>
          <p:cNvSpPr/>
          <p:nvPr/>
        </p:nvSpPr>
        <p:spPr>
          <a:xfrm>
            <a:off x="6186291"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5" name="Picture 14" descr="03-street-whale-2023-03.jpg"/>
          <p:cNvPicPr>
            <a:picLocks noChangeAspect="1"/>
          </p:cNvPicPr>
          <p:nvPr/>
        </p:nvPicPr>
        <p:blipFill>
          <a:blip r:embed="rId5"/>
          <a:stretch>
            <a:fillRect/>
          </a:stretch>
        </p:blipFill>
        <p:spPr>
          <a:xfrm>
            <a:off x="6576904" y="2159000"/>
            <a:ext cx="1880022" cy="1879600"/>
          </a:xfrm>
          <a:prstGeom prst="rect">
            <a:avLst/>
          </a:prstGeom>
        </p:spPr>
      </p:pic>
      <p:sp>
        <p:nvSpPr>
          <p:cNvPr id="16" name="Rectangle 15"/>
          <p:cNvSpPr/>
          <p:nvPr/>
        </p:nvSpPr>
        <p:spPr>
          <a:xfrm>
            <a:off x="9025380"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7" name="Picture 16" descr="03-street-whale-2023-04.jpg"/>
          <p:cNvPicPr>
            <a:picLocks noChangeAspect="1"/>
          </p:cNvPicPr>
          <p:nvPr/>
        </p:nvPicPr>
        <p:blipFill>
          <a:blip r:embed="rId6"/>
          <a:stretch>
            <a:fillRect/>
          </a:stretch>
        </p:blipFill>
        <p:spPr>
          <a:xfrm>
            <a:off x="9949851" y="2159000"/>
            <a:ext cx="812306" cy="1879600"/>
          </a:xfrm>
          <a:prstGeom prst="rect">
            <a:avLst/>
          </a:prstGeom>
        </p:spPr>
      </p:pic>
      <p:sp>
        <p:nvSpPr>
          <p:cNvPr id="18" name="Rectangle 17"/>
          <p:cNvSpPr/>
          <p:nvPr/>
        </p:nvSpPr>
        <p:spPr>
          <a:xfrm>
            <a:off x="508114"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9" name="Picture 18" descr="03-street-whale-2023-05.jpg"/>
          <p:cNvPicPr>
            <a:picLocks noChangeAspect="1"/>
          </p:cNvPicPr>
          <p:nvPr/>
        </p:nvPicPr>
        <p:blipFill>
          <a:blip r:embed="rId7"/>
          <a:stretch>
            <a:fillRect/>
          </a:stretch>
        </p:blipFill>
        <p:spPr>
          <a:xfrm>
            <a:off x="1310428" y="4216400"/>
            <a:ext cx="1056620" cy="1879600"/>
          </a:xfrm>
          <a:prstGeom prst="rect">
            <a:avLst/>
          </a:prstGeom>
        </p:spPr>
      </p:pic>
      <p:sp>
        <p:nvSpPr>
          <p:cNvPr id="20" name="Rectangle 19"/>
          <p:cNvSpPr/>
          <p:nvPr/>
        </p:nvSpPr>
        <p:spPr>
          <a:xfrm>
            <a:off x="3347203"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1" name="Picture 20" descr="03-street-whale-2023-06.jpg"/>
          <p:cNvPicPr>
            <a:picLocks noChangeAspect="1"/>
          </p:cNvPicPr>
          <p:nvPr/>
        </p:nvPicPr>
        <p:blipFill>
          <a:blip r:embed="rId8"/>
          <a:stretch>
            <a:fillRect/>
          </a:stretch>
        </p:blipFill>
        <p:spPr>
          <a:xfrm>
            <a:off x="4271674" y="4216400"/>
            <a:ext cx="812306" cy="1879600"/>
          </a:xfrm>
          <a:prstGeom prst="rect">
            <a:avLst/>
          </a:prstGeom>
        </p:spPr>
      </p:pic>
      <p:sp>
        <p:nvSpPr>
          <p:cNvPr id="22" name="TextBox 21"/>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23" name="TextBox 22"/>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19  —  ANNEXE / 35</a:t>
            </a:r>
          </a:p>
        </p:txBody>
      </p:sp>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ECE6D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1A1814"/>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C0B8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7621714"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 02  —  POSITIONNEMENT</a:t>
            </a:r>
          </a:p>
        </p:txBody>
      </p:sp>
      <p:sp>
        <p:nvSpPr>
          <p:cNvPr id="7" name="TextBox 6"/>
          <p:cNvSpPr txBox="1"/>
          <p:nvPr/>
        </p:nvSpPr>
        <p:spPr>
          <a:xfrm>
            <a:off x="508114" y="1143000"/>
            <a:ext cx="10162286" cy="635000"/>
          </a:xfrm>
          <a:prstGeom prst="rect">
            <a:avLst/>
          </a:prstGeom>
          <a:noFill/>
        </p:spPr>
        <p:txBody>
          <a:bodyPr wrap="square" lIns="0" rIns="0" tIns="0" bIns="0">
            <a:spAutoFit/>
          </a:bodyPr>
          <a:lstStyle/>
          <a:p>
            <a:pPr algn="l">
              <a:lnSpc>
                <a:spcPct val="100000"/>
              </a:lnSpc>
            </a:pPr>
            <a:r>
              <a:rPr sz="4200" b="0" i="0">
                <a:solidFill>
                  <a:srgbClr val="1A1814"/>
                </a:solidFill>
                <a:latin typeface="Instrument Serif"/>
              </a:rPr>
              <a:t>Le profil T-shaped</a:t>
            </a:r>
          </a:p>
        </p:txBody>
      </p:sp>
      <p:sp>
        <p:nvSpPr>
          <p:cNvPr id="8" name="TextBox 7"/>
          <p:cNvSpPr txBox="1"/>
          <p:nvPr/>
        </p:nvSpPr>
        <p:spPr>
          <a:xfrm>
            <a:off x="508114" y="2032000"/>
            <a:ext cx="10162286" cy="381000"/>
          </a:xfrm>
          <a:prstGeom prst="rect">
            <a:avLst/>
          </a:prstGeom>
          <a:noFill/>
        </p:spPr>
        <p:txBody>
          <a:bodyPr wrap="square" lIns="0" rIns="0" tIns="0" bIns="0">
            <a:spAutoFit/>
          </a:bodyPr>
          <a:lstStyle/>
          <a:p>
            <a:pPr algn="l">
              <a:lnSpc>
                <a:spcPct val="100000"/>
              </a:lnSpc>
            </a:pPr>
            <a:r>
              <a:rPr sz="3000" b="0" i="1">
                <a:solidFill>
                  <a:srgbClr val="D96A2A"/>
                </a:solidFill>
                <a:latin typeface="Instrument Serif"/>
              </a:rPr>
              <a:t>—  l'ingénieur derrière l'image.</a:t>
            </a:r>
          </a:p>
        </p:txBody>
      </p:sp>
      <p:sp>
        <p:nvSpPr>
          <p:cNvPr id="9" name="TextBox 8"/>
          <p:cNvSpPr txBox="1"/>
          <p:nvPr/>
        </p:nvSpPr>
        <p:spPr>
          <a:xfrm>
            <a:off x="508114" y="2667000"/>
            <a:ext cx="5335200" cy="1651000"/>
          </a:xfrm>
          <a:prstGeom prst="rect">
            <a:avLst/>
          </a:prstGeom>
          <a:noFill/>
        </p:spPr>
        <p:txBody>
          <a:bodyPr wrap="square" lIns="0" rIns="0" tIns="0" bIns="0">
            <a:spAutoFit/>
          </a:bodyPr>
          <a:lstStyle/>
          <a:p>
            <a:pPr algn="l">
              <a:lnSpc>
                <a:spcPct val="160000"/>
              </a:lnSpc>
            </a:pPr>
            <a:r>
              <a:rPr sz="1000" b="0" i="0">
                <a:solidFill>
                  <a:srgbClr val="3A3530"/>
                </a:solidFill>
                <a:latin typeface="Space Grotesk"/>
              </a:rPr>
              <a:t>Mon passé en Télécommunications &amp; Réseaux n'est pas un accident. C'est l'avantage. Là où d'autres voient des couleurs, je vois des flux. Là où ils voient du design, je vois un système d'exploitation de marque.</a:t>
            </a:r>
          </a:p>
        </p:txBody>
      </p:sp>
      <p:sp>
        <p:nvSpPr>
          <p:cNvPr id="10" name="TextBox 9"/>
          <p:cNvSpPr txBox="1"/>
          <p:nvPr/>
        </p:nvSpPr>
        <p:spPr>
          <a:xfrm>
            <a:off x="6351429" y="2667000"/>
            <a:ext cx="5335200" cy="1651000"/>
          </a:xfrm>
          <a:prstGeom prst="rect">
            <a:avLst/>
          </a:prstGeom>
          <a:noFill/>
        </p:spPr>
        <p:txBody>
          <a:bodyPr wrap="square" lIns="0" rIns="0" tIns="0" bIns="0">
            <a:spAutoFit/>
          </a:bodyPr>
          <a:lstStyle/>
          <a:p>
            <a:pPr algn="l">
              <a:lnSpc>
                <a:spcPct val="160000"/>
              </a:lnSpc>
            </a:pPr>
            <a:r>
              <a:rPr sz="1000" b="0" i="0">
                <a:solidFill>
                  <a:srgbClr val="3A3530"/>
                </a:solidFill>
                <a:latin typeface="Space Grotesk"/>
              </a:rPr>
              <a:t>Je conçois des identités qui se déploient comme des infrastructures : chaque pixel a une fonction, chaque campagne s'inscrit dans un protocole. Le résultat n'est pas une image — c'est un mouvement.</a:t>
            </a:r>
          </a:p>
        </p:txBody>
      </p:sp>
      <p:sp>
        <p:nvSpPr>
          <p:cNvPr id="11" name="TextBox 10"/>
          <p:cNvSpPr txBox="1"/>
          <p:nvPr/>
        </p:nvSpPr>
        <p:spPr>
          <a:xfrm>
            <a:off x="508114" y="5257800"/>
            <a:ext cx="2540571" cy="203200"/>
          </a:xfrm>
          <a:prstGeom prst="rect">
            <a:avLst/>
          </a:prstGeom>
          <a:noFill/>
        </p:spPr>
        <p:txBody>
          <a:bodyPr wrap="square" lIns="0" rIns="0" tIns="0" bIns="0">
            <a:spAutoFit/>
          </a:bodyPr>
          <a:lstStyle/>
          <a:p>
            <a:pPr algn="l">
              <a:lnSpc>
                <a:spcPct val="100000"/>
              </a:lnSpc>
            </a:pPr>
            <a:r>
              <a:rPr sz="1100" b="0" i="1">
                <a:solidFill>
                  <a:srgbClr val="807868"/>
                </a:solidFill>
                <a:latin typeface="Instrument Serif"/>
              </a:rPr>
              <a:t>—  Xtincell</a:t>
            </a:r>
          </a:p>
        </p:txBody>
      </p:sp>
      <p:sp>
        <p:nvSpPr>
          <p:cNvPr id="12" name="TextBox 11"/>
          <p:cNvSpPr txBox="1"/>
          <p:nvPr/>
        </p:nvSpPr>
        <p:spPr>
          <a:xfrm>
            <a:off x="508114" y="6400800"/>
            <a:ext cx="2540571" cy="152400"/>
          </a:xfrm>
          <a:prstGeom prst="rect">
            <a:avLst/>
          </a:prstGeom>
          <a:noFill/>
        </p:spPr>
        <p:txBody>
          <a:bodyPr wrap="square" lIns="0" rIns="0" tIns="0" bIns="0">
            <a:spAutoFit/>
          </a:bodyPr>
          <a:lstStyle/>
          <a:p>
            <a:pPr algn="l">
              <a:lnSpc>
                <a:spcPct val="100000"/>
              </a:lnSpc>
            </a:pPr>
            <a:r>
              <a:rPr sz="800" b="0" i="1">
                <a:solidFill>
                  <a:srgbClr val="807868"/>
                </a:solidFill>
                <a:latin typeface="JetBrains Mono"/>
              </a:rPr>
              <a:t>xtincell.com</a:t>
            </a:r>
          </a:p>
        </p:txBody>
      </p:sp>
      <p:sp>
        <p:nvSpPr>
          <p:cNvPr id="13" name="TextBox 12"/>
          <p:cNvSpPr txBox="1"/>
          <p:nvPr/>
        </p:nvSpPr>
        <p:spPr>
          <a:xfrm>
            <a:off x="9146057" y="6400800"/>
            <a:ext cx="2540571" cy="1524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 04 / 19</a:t>
            </a:r>
          </a:p>
        </p:txBody>
      </p:sp>
    </p:spTree>
  </p:cSld>
  <p:clrMapOvr>
    <a:masterClrMapping/>
  </p:clrMapOvr>
</p:sld>
</file>

<file path=ppt/slides/slide4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8892000"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ÉLEVAGE CANIN  ·  SINCE 2021</a:t>
            </a:r>
          </a:p>
        </p:txBody>
      </p:sp>
      <p:sp>
        <p:nvSpPr>
          <p:cNvPr id="7" name="TextBox 6"/>
          <p:cNvSpPr txBox="1"/>
          <p:nvPr/>
        </p:nvSpPr>
        <p:spPr>
          <a:xfrm>
            <a:off x="7621714" y="838200"/>
            <a:ext cx="4064914" cy="177800"/>
          </a:xfrm>
          <a:prstGeom prst="rect">
            <a:avLst/>
          </a:prstGeom>
          <a:noFill/>
        </p:spPr>
        <p:txBody>
          <a:bodyPr wrap="square" lIns="0" rIns="0" tIns="0" bIns="0">
            <a:spAutoFit/>
          </a:bodyPr>
          <a:lstStyle/>
          <a:p>
            <a:pPr algn="r">
              <a:lnSpc>
                <a:spcPct val="100000"/>
              </a:lnSpc>
            </a:pPr>
            <a:r>
              <a:rPr sz="900" b="0" i="1" spc="200">
                <a:solidFill>
                  <a:srgbClr val="D96A2A"/>
                </a:solidFill>
                <a:latin typeface="JetBrains Mono"/>
                <a:hlinkClick r:id="rId2"/>
              </a:rPr>
              <a:t>↗  @compagnonk9</a:t>
            </a:r>
          </a:p>
        </p:txBody>
      </p:sp>
      <p:sp>
        <p:nvSpPr>
          <p:cNvPr id="8" name="TextBox 7"/>
          <p:cNvSpPr txBox="1"/>
          <p:nvPr/>
        </p:nvSpPr>
        <p:spPr>
          <a:xfrm>
            <a:off x="508114" y="1104900"/>
            <a:ext cx="11432572" cy="482600"/>
          </a:xfrm>
          <a:prstGeom prst="rect">
            <a:avLst/>
          </a:prstGeom>
          <a:noFill/>
        </p:spPr>
        <p:txBody>
          <a:bodyPr wrap="square" lIns="0" rIns="0" tIns="0" bIns="0">
            <a:spAutoFit/>
          </a:bodyPr>
          <a:lstStyle/>
          <a:p>
            <a:pPr algn="l">
              <a:lnSpc>
                <a:spcPct val="100000"/>
              </a:lnSpc>
            </a:pPr>
            <a:r>
              <a:rPr sz="2800" b="0" i="0">
                <a:solidFill>
                  <a:srgbClr val="F4EEDF"/>
                </a:solidFill>
                <a:latin typeface="Instrument Serif"/>
              </a:rPr>
              <a:t>COMPAGNON K9 — CHENIL</a:t>
            </a:r>
          </a:p>
        </p:txBody>
      </p:sp>
      <p:sp>
        <p:nvSpPr>
          <p:cNvPr id="9" name="TextBox 8"/>
          <p:cNvSpPr txBox="1"/>
          <p:nvPr/>
        </p:nvSpPr>
        <p:spPr>
          <a:xfrm>
            <a:off x="508114" y="1574800"/>
            <a:ext cx="11432572" cy="4572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Identité de marque · since 2021. Compagnon K9 (chenil canin) — logo blason, charte « La famille que l'on choisit », déclinaisons social Élevage Canin. Sticker, banner FB, asset Instagram.</a:t>
            </a:r>
          </a:p>
        </p:txBody>
      </p:sp>
      <p:sp>
        <p:nvSpPr>
          <p:cNvPr id="10" name="Rectangle 9"/>
          <p:cNvSpPr/>
          <p:nvPr/>
        </p:nvSpPr>
        <p:spPr>
          <a:xfrm>
            <a:off x="508114" y="2159000"/>
            <a:ext cx="6380391" cy="39370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04-compagnon-k9-chenil-03.jpg"/>
          <p:cNvPicPr>
            <a:picLocks noChangeAspect="1"/>
          </p:cNvPicPr>
          <p:nvPr/>
        </p:nvPicPr>
        <p:blipFill>
          <a:blip r:embed="rId3"/>
          <a:stretch>
            <a:fillRect/>
          </a:stretch>
        </p:blipFill>
        <p:spPr>
          <a:xfrm>
            <a:off x="2119010" y="2159000"/>
            <a:ext cx="3158599" cy="3937000"/>
          </a:xfrm>
          <a:prstGeom prst="rect">
            <a:avLst/>
          </a:prstGeom>
        </p:spPr>
      </p:pic>
      <p:sp>
        <p:nvSpPr>
          <p:cNvPr id="12" name="Rectangle 11"/>
          <p:cNvSpPr/>
          <p:nvPr/>
        </p:nvSpPr>
        <p:spPr>
          <a:xfrm>
            <a:off x="7066345" y="2159000"/>
            <a:ext cx="4620283"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Picture 12" descr="04-compagnon-k9-chenil-01.jpg"/>
          <p:cNvPicPr>
            <a:picLocks noChangeAspect="1"/>
          </p:cNvPicPr>
          <p:nvPr/>
        </p:nvPicPr>
        <p:blipFill>
          <a:blip r:embed="rId4"/>
          <a:stretch>
            <a:fillRect/>
          </a:stretch>
        </p:blipFill>
        <p:spPr>
          <a:xfrm>
            <a:off x="7840062" y="2159000"/>
            <a:ext cx="3072849" cy="1879600"/>
          </a:xfrm>
          <a:prstGeom prst="rect">
            <a:avLst/>
          </a:prstGeom>
        </p:spPr>
      </p:pic>
      <p:sp>
        <p:nvSpPr>
          <p:cNvPr id="14" name="Rectangle 13"/>
          <p:cNvSpPr/>
          <p:nvPr/>
        </p:nvSpPr>
        <p:spPr>
          <a:xfrm>
            <a:off x="7066345" y="4216400"/>
            <a:ext cx="4620283"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5" name="Picture 14" descr="04-compagnon-k9-chenil-02.jpg"/>
          <p:cNvPicPr>
            <a:picLocks noChangeAspect="1"/>
          </p:cNvPicPr>
          <p:nvPr/>
        </p:nvPicPr>
        <p:blipFill>
          <a:blip r:embed="rId5"/>
          <a:stretch>
            <a:fillRect/>
          </a:stretch>
        </p:blipFill>
        <p:spPr>
          <a:xfrm>
            <a:off x="7496464" y="4216400"/>
            <a:ext cx="3760045" cy="1879600"/>
          </a:xfrm>
          <a:prstGeom prst="rect">
            <a:avLst/>
          </a:prstGeom>
        </p:spPr>
      </p:pic>
      <p:sp>
        <p:nvSpPr>
          <p:cNvPr id="16" name="TextBox 15"/>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17" name="TextBox 16"/>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20  —  ANNEXE / 35</a:t>
            </a:r>
          </a:p>
        </p:txBody>
      </p:sp>
    </p:spTree>
  </p:cSld>
  <p:clrMapOvr>
    <a:masterClrMapping/>
  </p:clrMapOvr>
</p:sld>
</file>

<file path=ppt/slides/slide4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8892000"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K-MER OTAKU FESTIVAL  ·  IDENTITÉ VISUELLE, POSTERS, COMMUNIQUÉS</a:t>
            </a:r>
          </a:p>
        </p:txBody>
      </p:sp>
      <p:sp>
        <p:nvSpPr>
          <p:cNvPr id="7" name="TextBox 6"/>
          <p:cNvSpPr txBox="1"/>
          <p:nvPr/>
        </p:nvSpPr>
        <p:spPr>
          <a:xfrm>
            <a:off x="7621714" y="838200"/>
            <a:ext cx="4064914" cy="177800"/>
          </a:xfrm>
          <a:prstGeom prst="rect">
            <a:avLst/>
          </a:prstGeom>
          <a:noFill/>
        </p:spPr>
        <p:txBody>
          <a:bodyPr wrap="square" lIns="0" rIns="0" tIns="0" bIns="0">
            <a:spAutoFit/>
          </a:bodyPr>
          <a:lstStyle/>
          <a:p>
            <a:pPr algn="r">
              <a:lnSpc>
                <a:spcPct val="100000"/>
              </a:lnSpc>
            </a:pPr>
            <a:r>
              <a:rPr sz="900" b="0" i="1" spc="200">
                <a:solidFill>
                  <a:srgbClr val="D96A2A"/>
                </a:solidFill>
                <a:latin typeface="JetBrains Mono"/>
                <a:hlinkClick r:id="rId2"/>
              </a:rPr>
              <a:t>↗  facebook.com/kmerotakufest</a:t>
            </a:r>
          </a:p>
        </p:txBody>
      </p:sp>
      <p:sp>
        <p:nvSpPr>
          <p:cNvPr id="8" name="TextBox 7"/>
          <p:cNvSpPr txBox="1"/>
          <p:nvPr/>
        </p:nvSpPr>
        <p:spPr>
          <a:xfrm>
            <a:off x="508114" y="1104900"/>
            <a:ext cx="11432572" cy="482600"/>
          </a:xfrm>
          <a:prstGeom prst="rect">
            <a:avLst/>
          </a:prstGeom>
          <a:noFill/>
        </p:spPr>
        <p:txBody>
          <a:bodyPr wrap="square" lIns="0" rIns="0" tIns="0" bIns="0">
            <a:spAutoFit/>
          </a:bodyPr>
          <a:lstStyle/>
          <a:p>
            <a:pPr algn="l">
              <a:lnSpc>
                <a:spcPct val="100000"/>
              </a:lnSpc>
            </a:pPr>
            <a:r>
              <a:rPr sz="2800" b="0" i="0">
                <a:solidFill>
                  <a:srgbClr val="F4EEDF"/>
                </a:solidFill>
                <a:latin typeface="Instrument Serif"/>
              </a:rPr>
              <a:t>KOF — DIRECTION ARTISTIQUE</a:t>
            </a:r>
          </a:p>
        </p:txBody>
      </p:sp>
      <p:sp>
        <p:nvSpPr>
          <p:cNvPr id="9" name="TextBox 8"/>
          <p:cNvSpPr txBox="1"/>
          <p:nvPr/>
        </p:nvSpPr>
        <p:spPr>
          <a:xfrm>
            <a:off x="508114" y="1574800"/>
            <a:ext cx="11432572" cy="4572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Directeur Artistique · depuis la 2ᵉ édition · Yaoundé. K-mer Otaku Festival — identité festival, posters, communiqués (Hensa Cubano, Espace Madara, Radio Campus, KOF Webshow, Hallyu, communiqué Bonne Année 2024). Pop culture, manga, cosplay, gaming, BD.</a:t>
            </a:r>
          </a:p>
        </p:txBody>
      </p:sp>
      <p:sp>
        <p:nvSpPr>
          <p:cNvPr id="10" name="Rectangle 9"/>
          <p:cNvSpPr/>
          <p:nvPr/>
        </p:nvSpPr>
        <p:spPr>
          <a:xfrm>
            <a:off x="508114"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05-kof-da-historique-01.jpg"/>
          <p:cNvPicPr>
            <a:picLocks noChangeAspect="1"/>
          </p:cNvPicPr>
          <p:nvPr/>
        </p:nvPicPr>
        <p:blipFill>
          <a:blip r:embed="rId3"/>
          <a:stretch>
            <a:fillRect/>
          </a:stretch>
        </p:blipFill>
        <p:spPr>
          <a:xfrm>
            <a:off x="903435" y="2159000"/>
            <a:ext cx="1870607" cy="1879600"/>
          </a:xfrm>
          <a:prstGeom prst="rect">
            <a:avLst/>
          </a:prstGeom>
        </p:spPr>
      </p:pic>
      <p:sp>
        <p:nvSpPr>
          <p:cNvPr id="12" name="Rectangle 11"/>
          <p:cNvSpPr/>
          <p:nvPr/>
        </p:nvSpPr>
        <p:spPr>
          <a:xfrm>
            <a:off x="3347203"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Picture 12" descr="05-kof-da-historique-02.jpg"/>
          <p:cNvPicPr>
            <a:picLocks noChangeAspect="1"/>
          </p:cNvPicPr>
          <p:nvPr/>
        </p:nvPicPr>
        <p:blipFill>
          <a:blip r:embed="rId4"/>
          <a:stretch>
            <a:fillRect/>
          </a:stretch>
        </p:blipFill>
        <p:spPr>
          <a:xfrm>
            <a:off x="3737815" y="2159000"/>
            <a:ext cx="1880022" cy="1879600"/>
          </a:xfrm>
          <a:prstGeom prst="rect">
            <a:avLst/>
          </a:prstGeom>
        </p:spPr>
      </p:pic>
      <p:sp>
        <p:nvSpPr>
          <p:cNvPr id="14" name="Rectangle 13"/>
          <p:cNvSpPr/>
          <p:nvPr/>
        </p:nvSpPr>
        <p:spPr>
          <a:xfrm>
            <a:off x="6186291"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5" name="Picture 14" descr="05-kof-da-historique-03.jpg"/>
          <p:cNvPicPr>
            <a:picLocks noChangeAspect="1"/>
          </p:cNvPicPr>
          <p:nvPr/>
        </p:nvPicPr>
        <p:blipFill>
          <a:blip r:embed="rId5"/>
          <a:stretch>
            <a:fillRect/>
          </a:stretch>
        </p:blipFill>
        <p:spPr>
          <a:xfrm>
            <a:off x="6581616" y="2159000"/>
            <a:ext cx="1870599" cy="1879600"/>
          </a:xfrm>
          <a:prstGeom prst="rect">
            <a:avLst/>
          </a:prstGeom>
        </p:spPr>
      </p:pic>
      <p:sp>
        <p:nvSpPr>
          <p:cNvPr id="16" name="Rectangle 15"/>
          <p:cNvSpPr/>
          <p:nvPr/>
        </p:nvSpPr>
        <p:spPr>
          <a:xfrm>
            <a:off x="9025380"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7" name="Picture 16" descr="05-kof-da-historique-04.jpg"/>
          <p:cNvPicPr>
            <a:picLocks noChangeAspect="1"/>
          </p:cNvPicPr>
          <p:nvPr/>
        </p:nvPicPr>
        <p:blipFill>
          <a:blip r:embed="rId6"/>
          <a:stretch>
            <a:fillRect/>
          </a:stretch>
        </p:blipFill>
        <p:spPr>
          <a:xfrm>
            <a:off x="9415204" y="2159000"/>
            <a:ext cx="1881600" cy="1879600"/>
          </a:xfrm>
          <a:prstGeom prst="rect">
            <a:avLst/>
          </a:prstGeom>
        </p:spPr>
      </p:pic>
      <p:sp>
        <p:nvSpPr>
          <p:cNvPr id="18" name="Rectangle 17"/>
          <p:cNvSpPr/>
          <p:nvPr/>
        </p:nvSpPr>
        <p:spPr>
          <a:xfrm>
            <a:off x="508114"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9" name="Picture 18" descr="05-kof-da-historique-05.jpg"/>
          <p:cNvPicPr>
            <a:picLocks noChangeAspect="1"/>
          </p:cNvPicPr>
          <p:nvPr/>
        </p:nvPicPr>
        <p:blipFill>
          <a:blip r:embed="rId7"/>
          <a:stretch>
            <a:fillRect/>
          </a:stretch>
        </p:blipFill>
        <p:spPr>
          <a:xfrm>
            <a:off x="899905" y="4216400"/>
            <a:ext cx="1877667" cy="1879600"/>
          </a:xfrm>
          <a:prstGeom prst="rect">
            <a:avLst/>
          </a:prstGeom>
        </p:spPr>
      </p:pic>
      <p:sp>
        <p:nvSpPr>
          <p:cNvPr id="20" name="Rectangle 19"/>
          <p:cNvSpPr/>
          <p:nvPr/>
        </p:nvSpPr>
        <p:spPr>
          <a:xfrm>
            <a:off x="3347203"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1" name="Picture 20" descr="05-kof-da-historique-06.jpg"/>
          <p:cNvPicPr>
            <a:picLocks noChangeAspect="1"/>
          </p:cNvPicPr>
          <p:nvPr/>
        </p:nvPicPr>
        <p:blipFill>
          <a:blip r:embed="rId8"/>
          <a:stretch>
            <a:fillRect/>
          </a:stretch>
        </p:blipFill>
        <p:spPr>
          <a:xfrm>
            <a:off x="3748417" y="4216400"/>
            <a:ext cx="1858819" cy="1879600"/>
          </a:xfrm>
          <a:prstGeom prst="rect">
            <a:avLst/>
          </a:prstGeom>
        </p:spPr>
      </p:pic>
      <p:sp>
        <p:nvSpPr>
          <p:cNvPr id="22" name="TextBox 21"/>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23" name="TextBox 22"/>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21  —  ANNEXE / 35</a:t>
            </a:r>
          </a:p>
        </p:txBody>
      </p:sp>
    </p:spTree>
  </p:cSld>
  <p:clrMapOvr>
    <a:masterClrMapping/>
  </p:clrMapOvr>
</p:sld>
</file>

<file path=ppt/slides/slide4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8892000"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FESTIVAL POP-CULTURE  ·  CAPTATION ÉVÉNEMENTIELLE</a:t>
            </a:r>
          </a:p>
        </p:txBody>
      </p:sp>
      <p:sp>
        <p:nvSpPr>
          <p:cNvPr id="7" name="TextBox 6"/>
          <p:cNvSpPr txBox="1"/>
          <p:nvPr/>
        </p:nvSpPr>
        <p:spPr>
          <a:xfrm>
            <a:off x="7621714" y="838200"/>
            <a:ext cx="4064914" cy="177800"/>
          </a:xfrm>
          <a:prstGeom prst="rect">
            <a:avLst/>
          </a:prstGeom>
          <a:noFill/>
        </p:spPr>
        <p:txBody>
          <a:bodyPr wrap="square" lIns="0" rIns="0" tIns="0" bIns="0">
            <a:spAutoFit/>
          </a:bodyPr>
          <a:lstStyle/>
          <a:p>
            <a:pPr algn="r">
              <a:lnSpc>
                <a:spcPct val="100000"/>
              </a:lnSpc>
            </a:pPr>
            <a:r>
              <a:rPr sz="900" b="0" i="1" spc="200">
                <a:solidFill>
                  <a:srgbClr val="D96A2A"/>
                </a:solidFill>
                <a:latin typeface="JetBrains Mono"/>
                <a:hlinkClick r:id="rId2"/>
              </a:rPr>
              <a:t>↗  @kmerotakufest</a:t>
            </a:r>
          </a:p>
        </p:txBody>
      </p:sp>
      <p:sp>
        <p:nvSpPr>
          <p:cNvPr id="8" name="TextBox 7"/>
          <p:cNvSpPr txBox="1"/>
          <p:nvPr/>
        </p:nvSpPr>
        <p:spPr>
          <a:xfrm>
            <a:off x="508114" y="1104900"/>
            <a:ext cx="11432572" cy="482600"/>
          </a:xfrm>
          <a:prstGeom prst="rect">
            <a:avLst/>
          </a:prstGeom>
          <a:noFill/>
        </p:spPr>
        <p:txBody>
          <a:bodyPr wrap="square" lIns="0" rIns="0" tIns="0" bIns="0">
            <a:spAutoFit/>
          </a:bodyPr>
          <a:lstStyle/>
          <a:p>
            <a:pPr algn="l">
              <a:lnSpc>
                <a:spcPct val="100000"/>
              </a:lnSpc>
            </a:pPr>
            <a:r>
              <a:rPr sz="2800" b="0" i="0">
                <a:solidFill>
                  <a:srgbClr val="F4EEDF"/>
                </a:solidFill>
                <a:latin typeface="Instrument Serif"/>
              </a:rPr>
              <a:t>KOF — PHOTOGRAPHIE</a:t>
            </a:r>
          </a:p>
        </p:txBody>
      </p:sp>
      <p:sp>
        <p:nvSpPr>
          <p:cNvPr id="9" name="TextBox 8"/>
          <p:cNvSpPr txBox="1"/>
          <p:nvPr/>
        </p:nvSpPr>
        <p:spPr>
          <a:xfrm>
            <a:off x="508114" y="1574800"/>
            <a:ext cx="11432572" cy="4572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Photographe principal · depuis l'édition 1 · Yaoundé. KOF Festival — captation événementielle, mise en valeur du public cosplay, des activités (stands, kawaii food, kendo, gaming, danse). Direction visuelle continue depuis 2021.</a:t>
            </a:r>
          </a:p>
        </p:txBody>
      </p:sp>
      <p:sp>
        <p:nvSpPr>
          <p:cNvPr id="10" name="Rectangle 9"/>
          <p:cNvSpPr/>
          <p:nvPr/>
        </p:nvSpPr>
        <p:spPr>
          <a:xfrm>
            <a:off x="508114" y="2159000"/>
            <a:ext cx="5500337" cy="39370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05-kof-da-historique-06.jpg"/>
          <p:cNvPicPr>
            <a:picLocks noChangeAspect="1"/>
          </p:cNvPicPr>
          <p:nvPr/>
        </p:nvPicPr>
        <p:blipFill>
          <a:blip r:embed="rId3"/>
          <a:stretch>
            <a:fillRect/>
          </a:stretch>
        </p:blipFill>
        <p:spPr>
          <a:xfrm>
            <a:off x="1311546" y="2159000"/>
            <a:ext cx="3893473" cy="3937000"/>
          </a:xfrm>
          <a:prstGeom prst="rect">
            <a:avLst/>
          </a:prstGeom>
        </p:spPr>
      </p:pic>
      <p:sp>
        <p:nvSpPr>
          <p:cNvPr id="12" name="Rectangle 11"/>
          <p:cNvSpPr/>
          <p:nvPr/>
        </p:nvSpPr>
        <p:spPr>
          <a:xfrm>
            <a:off x="6186291"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Picture 12" descr="06-kof-photographie-01.jpg"/>
          <p:cNvPicPr>
            <a:picLocks noChangeAspect="1"/>
          </p:cNvPicPr>
          <p:nvPr/>
        </p:nvPicPr>
        <p:blipFill>
          <a:blip r:embed="rId4"/>
          <a:stretch>
            <a:fillRect/>
          </a:stretch>
        </p:blipFill>
        <p:spPr>
          <a:xfrm>
            <a:off x="6584638" y="2159000"/>
            <a:ext cx="1864555" cy="1879600"/>
          </a:xfrm>
          <a:prstGeom prst="rect">
            <a:avLst/>
          </a:prstGeom>
        </p:spPr>
      </p:pic>
      <p:sp>
        <p:nvSpPr>
          <p:cNvPr id="14" name="Rectangle 13"/>
          <p:cNvSpPr/>
          <p:nvPr/>
        </p:nvSpPr>
        <p:spPr>
          <a:xfrm>
            <a:off x="9025380"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5" name="Picture 14" descr="05-kof-da-historique-01.jpg"/>
          <p:cNvPicPr>
            <a:picLocks noChangeAspect="1"/>
          </p:cNvPicPr>
          <p:nvPr/>
        </p:nvPicPr>
        <p:blipFill>
          <a:blip r:embed="rId5"/>
          <a:stretch>
            <a:fillRect/>
          </a:stretch>
        </p:blipFill>
        <p:spPr>
          <a:xfrm>
            <a:off x="9420701" y="2159000"/>
            <a:ext cx="1870607" cy="1879600"/>
          </a:xfrm>
          <a:prstGeom prst="rect">
            <a:avLst/>
          </a:prstGeom>
        </p:spPr>
      </p:pic>
      <p:sp>
        <p:nvSpPr>
          <p:cNvPr id="16" name="Rectangle 15"/>
          <p:cNvSpPr/>
          <p:nvPr/>
        </p:nvSpPr>
        <p:spPr>
          <a:xfrm>
            <a:off x="6186291"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7" name="Picture 16" descr="05-kof-da-historique-02.jpg"/>
          <p:cNvPicPr>
            <a:picLocks noChangeAspect="1"/>
          </p:cNvPicPr>
          <p:nvPr/>
        </p:nvPicPr>
        <p:blipFill>
          <a:blip r:embed="rId6"/>
          <a:stretch>
            <a:fillRect/>
          </a:stretch>
        </p:blipFill>
        <p:spPr>
          <a:xfrm>
            <a:off x="6576904" y="4216400"/>
            <a:ext cx="1880022" cy="1879600"/>
          </a:xfrm>
          <a:prstGeom prst="rect">
            <a:avLst/>
          </a:prstGeom>
        </p:spPr>
      </p:pic>
      <p:sp>
        <p:nvSpPr>
          <p:cNvPr id="18" name="Rectangle 17"/>
          <p:cNvSpPr/>
          <p:nvPr/>
        </p:nvSpPr>
        <p:spPr>
          <a:xfrm>
            <a:off x="9025380"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9" name="Picture 18" descr="05-kof-da-historique-04.jpg"/>
          <p:cNvPicPr>
            <a:picLocks noChangeAspect="1"/>
          </p:cNvPicPr>
          <p:nvPr/>
        </p:nvPicPr>
        <p:blipFill>
          <a:blip r:embed="rId7"/>
          <a:stretch>
            <a:fillRect/>
          </a:stretch>
        </p:blipFill>
        <p:spPr>
          <a:xfrm>
            <a:off x="9415204" y="4216400"/>
            <a:ext cx="1881600" cy="1879600"/>
          </a:xfrm>
          <a:prstGeom prst="rect">
            <a:avLst/>
          </a:prstGeom>
        </p:spPr>
      </p:pic>
      <p:sp>
        <p:nvSpPr>
          <p:cNvPr id="20" name="TextBox 19"/>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21" name="TextBox 20"/>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22  —  ANNEXE / 35</a:t>
            </a:r>
          </a:p>
        </p:txBody>
      </p:sp>
    </p:spTree>
  </p:cSld>
  <p:clrMapOvr>
    <a:masterClrMapping/>
  </p:clrMapOvr>
</p:sld>
</file>

<file path=ppt/slides/slide4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8892000"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MISSION PHARE UPGRADERS  ·  2019 — 2022  ·  DOUALA</a:t>
            </a:r>
          </a:p>
        </p:txBody>
      </p:sp>
      <p:sp>
        <p:nvSpPr>
          <p:cNvPr id="7" name="TextBox 6"/>
          <p:cNvSpPr txBox="1"/>
          <p:nvPr/>
        </p:nvSpPr>
        <p:spPr>
          <a:xfrm>
            <a:off x="7621714" y="838200"/>
            <a:ext cx="4064914" cy="177800"/>
          </a:xfrm>
          <a:prstGeom prst="rect">
            <a:avLst/>
          </a:prstGeom>
          <a:noFill/>
        </p:spPr>
        <p:txBody>
          <a:bodyPr wrap="square" lIns="0" rIns="0" tIns="0" bIns="0">
            <a:spAutoFit/>
          </a:bodyPr>
          <a:lstStyle/>
          <a:p>
            <a:pPr algn="r">
              <a:lnSpc>
                <a:spcPct val="100000"/>
              </a:lnSpc>
            </a:pPr>
            <a:r>
              <a:rPr sz="900" b="0" i="1" spc="200">
                <a:solidFill>
                  <a:srgbClr val="D96A2A"/>
                </a:solidFill>
                <a:latin typeface="JetBrains Mono"/>
                <a:hlinkClick r:id="rId2"/>
              </a:rPr>
              <a:t>↗  facebook.com/motion19store</a:t>
            </a:r>
          </a:p>
        </p:txBody>
      </p:sp>
      <p:sp>
        <p:nvSpPr>
          <p:cNvPr id="8" name="TextBox 7"/>
          <p:cNvSpPr txBox="1"/>
          <p:nvPr/>
        </p:nvSpPr>
        <p:spPr>
          <a:xfrm>
            <a:off x="508114" y="1104900"/>
            <a:ext cx="11432572" cy="482600"/>
          </a:xfrm>
          <a:prstGeom prst="rect">
            <a:avLst/>
          </a:prstGeom>
          <a:noFill/>
        </p:spPr>
        <p:txBody>
          <a:bodyPr wrap="square" lIns="0" rIns="0" tIns="0" bIns="0">
            <a:spAutoFit/>
          </a:bodyPr>
          <a:lstStyle/>
          <a:p>
            <a:pPr algn="l">
              <a:lnSpc>
                <a:spcPct val="100000"/>
              </a:lnSpc>
            </a:pPr>
            <a:r>
              <a:rPr sz="2800" b="0" i="0">
                <a:solidFill>
                  <a:srgbClr val="F4EEDF"/>
                </a:solidFill>
                <a:latin typeface="Instrument Serif"/>
              </a:rPr>
              <a:t>MOTION19 — E-COMMERCE AUDIOVISUEL</a:t>
            </a:r>
          </a:p>
        </p:txBody>
      </p:sp>
      <p:sp>
        <p:nvSpPr>
          <p:cNvPr id="9" name="TextBox 8"/>
          <p:cNvSpPr txBox="1"/>
          <p:nvPr/>
        </p:nvSpPr>
        <p:spPr>
          <a:xfrm>
            <a:off x="508114" y="1574800"/>
            <a:ext cx="11432572" cy="4572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Chef de projet · Directeur marketing · 2019 — 2022 · Douala. Mission phare UPgraders. Marque créée de A à Z sur 30 mois — leader matériel audiovisuel Afrique Centrale. Architecture Shopify × Quanta Hive, équipe interne 7 personnes, programme communautaire #feelfreetocreate / Aventurier.</a:t>
            </a:r>
          </a:p>
        </p:txBody>
      </p:sp>
      <p:sp>
        <p:nvSpPr>
          <p:cNvPr id="10" name="Rectangle 9"/>
          <p:cNvSpPr/>
          <p:nvPr/>
        </p:nvSpPr>
        <p:spPr>
          <a:xfrm>
            <a:off x="508114"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07-motion19-historique-01.jpg"/>
          <p:cNvPicPr>
            <a:picLocks noChangeAspect="1"/>
          </p:cNvPicPr>
          <p:nvPr/>
        </p:nvPicPr>
        <p:blipFill>
          <a:blip r:embed="rId3"/>
          <a:stretch>
            <a:fillRect/>
          </a:stretch>
        </p:blipFill>
        <p:spPr>
          <a:xfrm>
            <a:off x="1100532" y="2159000"/>
            <a:ext cx="1476412" cy="1879600"/>
          </a:xfrm>
          <a:prstGeom prst="rect">
            <a:avLst/>
          </a:prstGeom>
        </p:spPr>
      </p:pic>
      <p:sp>
        <p:nvSpPr>
          <p:cNvPr id="12" name="Rectangle 11"/>
          <p:cNvSpPr/>
          <p:nvPr/>
        </p:nvSpPr>
        <p:spPr>
          <a:xfrm>
            <a:off x="3347203"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Picture 12" descr="07-motion19-historique-02.jpg"/>
          <p:cNvPicPr>
            <a:picLocks noChangeAspect="1"/>
          </p:cNvPicPr>
          <p:nvPr/>
        </p:nvPicPr>
        <p:blipFill>
          <a:blip r:embed="rId4"/>
          <a:stretch>
            <a:fillRect/>
          </a:stretch>
        </p:blipFill>
        <p:spPr>
          <a:xfrm>
            <a:off x="3736700" y="2159000"/>
            <a:ext cx="1882253" cy="1879600"/>
          </a:xfrm>
          <a:prstGeom prst="rect">
            <a:avLst/>
          </a:prstGeom>
        </p:spPr>
      </p:pic>
      <p:sp>
        <p:nvSpPr>
          <p:cNvPr id="14" name="Rectangle 13"/>
          <p:cNvSpPr/>
          <p:nvPr/>
        </p:nvSpPr>
        <p:spPr>
          <a:xfrm>
            <a:off x="6186291"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5" name="Picture 14" descr="07-motion19-historique-03.jpg"/>
          <p:cNvPicPr>
            <a:picLocks noChangeAspect="1"/>
          </p:cNvPicPr>
          <p:nvPr/>
        </p:nvPicPr>
        <p:blipFill>
          <a:blip r:embed="rId5"/>
          <a:stretch>
            <a:fillRect/>
          </a:stretch>
        </p:blipFill>
        <p:spPr>
          <a:xfrm>
            <a:off x="6576904" y="2159000"/>
            <a:ext cx="1880022" cy="1879600"/>
          </a:xfrm>
          <a:prstGeom prst="rect">
            <a:avLst/>
          </a:prstGeom>
        </p:spPr>
      </p:pic>
      <p:sp>
        <p:nvSpPr>
          <p:cNvPr id="16" name="Rectangle 15"/>
          <p:cNvSpPr/>
          <p:nvPr/>
        </p:nvSpPr>
        <p:spPr>
          <a:xfrm>
            <a:off x="9025380"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7" name="Picture 16" descr="07-motion19-historique-04.jpg"/>
          <p:cNvPicPr>
            <a:picLocks noChangeAspect="1"/>
          </p:cNvPicPr>
          <p:nvPr/>
        </p:nvPicPr>
        <p:blipFill>
          <a:blip r:embed="rId6"/>
          <a:stretch>
            <a:fillRect/>
          </a:stretch>
        </p:blipFill>
        <p:spPr>
          <a:xfrm>
            <a:off x="9992154" y="2159000"/>
            <a:ext cx="727701" cy="1879600"/>
          </a:xfrm>
          <a:prstGeom prst="rect">
            <a:avLst/>
          </a:prstGeom>
        </p:spPr>
      </p:pic>
      <p:sp>
        <p:nvSpPr>
          <p:cNvPr id="18" name="Rectangle 17"/>
          <p:cNvSpPr/>
          <p:nvPr/>
        </p:nvSpPr>
        <p:spPr>
          <a:xfrm>
            <a:off x="508114"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9" name="Picture 18" descr="07-motion19-historique-05.jpg"/>
          <p:cNvPicPr>
            <a:picLocks noChangeAspect="1"/>
          </p:cNvPicPr>
          <p:nvPr/>
        </p:nvPicPr>
        <p:blipFill>
          <a:blip r:embed="rId7"/>
          <a:stretch>
            <a:fillRect/>
          </a:stretch>
        </p:blipFill>
        <p:spPr>
          <a:xfrm>
            <a:off x="897612" y="4216400"/>
            <a:ext cx="1882253" cy="1879600"/>
          </a:xfrm>
          <a:prstGeom prst="rect">
            <a:avLst/>
          </a:prstGeom>
        </p:spPr>
      </p:pic>
      <p:sp>
        <p:nvSpPr>
          <p:cNvPr id="20" name="Rectangle 19"/>
          <p:cNvSpPr/>
          <p:nvPr/>
        </p:nvSpPr>
        <p:spPr>
          <a:xfrm>
            <a:off x="3347203"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1" name="Picture 20" descr="07-motion19-historique-06.jpg"/>
          <p:cNvPicPr>
            <a:picLocks noChangeAspect="1"/>
          </p:cNvPicPr>
          <p:nvPr/>
        </p:nvPicPr>
        <p:blipFill>
          <a:blip r:embed="rId8"/>
          <a:stretch>
            <a:fillRect/>
          </a:stretch>
        </p:blipFill>
        <p:spPr>
          <a:xfrm>
            <a:off x="3736700" y="4216400"/>
            <a:ext cx="1882253" cy="1879600"/>
          </a:xfrm>
          <a:prstGeom prst="rect">
            <a:avLst/>
          </a:prstGeom>
        </p:spPr>
      </p:pic>
      <p:sp>
        <p:nvSpPr>
          <p:cNvPr id="22" name="TextBox 21"/>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23" name="TextBox 22"/>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23  —  ANNEXE / 35</a:t>
            </a:r>
          </a:p>
        </p:txBody>
      </p:sp>
    </p:spTree>
  </p:cSld>
  <p:clrMapOvr>
    <a:masterClrMapping/>
  </p:clrMapOvr>
</p:sld>
</file>

<file path=ppt/slides/slide4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8892000"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CARTE GIMAC  ·  ACCÈS AUX FONDS DANS LA CEMAC  ·  6 PAYS</a:t>
            </a:r>
          </a:p>
        </p:txBody>
      </p:sp>
      <p:sp>
        <p:nvSpPr>
          <p:cNvPr id="7" name="TextBox 6"/>
          <p:cNvSpPr txBox="1"/>
          <p:nvPr/>
        </p:nvSpPr>
        <p:spPr>
          <a:xfrm>
            <a:off x="7621714" y="838200"/>
            <a:ext cx="4064914" cy="177800"/>
          </a:xfrm>
          <a:prstGeom prst="rect">
            <a:avLst/>
          </a:prstGeom>
          <a:noFill/>
        </p:spPr>
        <p:txBody>
          <a:bodyPr wrap="square" lIns="0" rIns="0" tIns="0" bIns="0">
            <a:spAutoFit/>
          </a:bodyPr>
          <a:lstStyle/>
          <a:p>
            <a:pPr algn="r">
              <a:lnSpc>
                <a:spcPct val="100000"/>
              </a:lnSpc>
            </a:pPr>
            <a:r>
              <a:rPr sz="900" b="0" i="1" spc="200">
                <a:solidFill>
                  <a:srgbClr val="D96A2A"/>
                </a:solidFill>
                <a:latin typeface="JetBrains Mono"/>
                <a:hlinkClick r:id="rId2"/>
              </a:rPr>
              <a:t>↗  gimacpay.com</a:t>
            </a:r>
          </a:p>
        </p:txBody>
      </p:sp>
      <p:sp>
        <p:nvSpPr>
          <p:cNvPr id="8" name="TextBox 7"/>
          <p:cNvSpPr txBox="1"/>
          <p:nvPr/>
        </p:nvSpPr>
        <p:spPr>
          <a:xfrm>
            <a:off x="508114" y="1104900"/>
            <a:ext cx="11432572" cy="482600"/>
          </a:xfrm>
          <a:prstGeom prst="rect">
            <a:avLst/>
          </a:prstGeom>
          <a:noFill/>
        </p:spPr>
        <p:txBody>
          <a:bodyPr wrap="square" lIns="0" rIns="0" tIns="0" bIns="0">
            <a:spAutoFit/>
          </a:bodyPr>
          <a:lstStyle/>
          <a:p>
            <a:pPr algn="l">
              <a:lnSpc>
                <a:spcPct val="100000"/>
              </a:lnSpc>
            </a:pPr>
            <a:r>
              <a:rPr sz="2800" b="0" i="0">
                <a:solidFill>
                  <a:srgbClr val="F4EEDF"/>
                </a:solidFill>
                <a:latin typeface="Instrument Serif"/>
              </a:rPr>
              <a:t>GIMACPAY — BANKING CEMAC</a:t>
            </a:r>
          </a:p>
        </p:txBody>
      </p:sp>
      <p:sp>
        <p:nvSpPr>
          <p:cNvPr id="9" name="TextBox 8"/>
          <p:cNvSpPr txBox="1"/>
          <p:nvPr/>
        </p:nvSpPr>
        <p:spPr>
          <a:xfrm>
            <a:off x="508114" y="1574800"/>
            <a:ext cx="11432572" cy="4572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Production visuelle · campagne banking CEMAC. GIMACPAY (carte interopérable CEMAC, 6 pays — Cameroun, Centrafrique, Congo, Gabon, Guinée Équatoriale, Tchad) — KV consumers, mockups mobile, réseau infographie. Facilité transactions financières.</a:t>
            </a:r>
          </a:p>
        </p:txBody>
      </p:sp>
      <p:sp>
        <p:nvSpPr>
          <p:cNvPr id="10" name="Rectangle 9"/>
          <p:cNvSpPr/>
          <p:nvPr/>
        </p:nvSpPr>
        <p:spPr>
          <a:xfrm>
            <a:off x="508114" y="2159000"/>
            <a:ext cx="5500337" cy="39370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08-gimacpay-banking-02.jpg"/>
          <p:cNvPicPr>
            <a:picLocks noChangeAspect="1"/>
          </p:cNvPicPr>
          <p:nvPr/>
        </p:nvPicPr>
        <p:blipFill>
          <a:blip r:embed="rId3"/>
          <a:stretch>
            <a:fillRect/>
          </a:stretch>
        </p:blipFill>
        <p:spPr>
          <a:xfrm>
            <a:off x="1865703" y="2159000"/>
            <a:ext cx="2785159" cy="3937000"/>
          </a:xfrm>
          <a:prstGeom prst="rect">
            <a:avLst/>
          </a:prstGeom>
        </p:spPr>
      </p:pic>
      <p:sp>
        <p:nvSpPr>
          <p:cNvPr id="12" name="Rectangle 11"/>
          <p:cNvSpPr/>
          <p:nvPr/>
        </p:nvSpPr>
        <p:spPr>
          <a:xfrm>
            <a:off x="6186291"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Picture 12" descr="08-gimacpay-banking-01.jpg"/>
          <p:cNvPicPr>
            <a:picLocks noChangeAspect="1"/>
          </p:cNvPicPr>
          <p:nvPr/>
        </p:nvPicPr>
        <p:blipFill>
          <a:blip r:embed="rId4"/>
          <a:stretch>
            <a:fillRect/>
          </a:stretch>
        </p:blipFill>
        <p:spPr>
          <a:xfrm>
            <a:off x="6851838" y="2159000"/>
            <a:ext cx="1330155" cy="1879600"/>
          </a:xfrm>
          <a:prstGeom prst="rect">
            <a:avLst/>
          </a:prstGeom>
        </p:spPr>
      </p:pic>
      <p:sp>
        <p:nvSpPr>
          <p:cNvPr id="14" name="Rectangle 13"/>
          <p:cNvSpPr/>
          <p:nvPr/>
        </p:nvSpPr>
        <p:spPr>
          <a:xfrm>
            <a:off x="9025380"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5" name="Picture 14" descr="08-gimacpay-banking-03.jpg"/>
          <p:cNvPicPr>
            <a:picLocks noChangeAspect="1"/>
          </p:cNvPicPr>
          <p:nvPr/>
        </p:nvPicPr>
        <p:blipFill>
          <a:blip r:embed="rId5"/>
          <a:stretch>
            <a:fillRect/>
          </a:stretch>
        </p:blipFill>
        <p:spPr>
          <a:xfrm>
            <a:off x="9691160" y="2159000"/>
            <a:ext cx="1329688" cy="1879600"/>
          </a:xfrm>
          <a:prstGeom prst="rect">
            <a:avLst/>
          </a:prstGeom>
        </p:spPr>
      </p:pic>
      <p:sp>
        <p:nvSpPr>
          <p:cNvPr id="16" name="Rectangle 15"/>
          <p:cNvSpPr/>
          <p:nvPr/>
        </p:nvSpPr>
        <p:spPr>
          <a:xfrm>
            <a:off x="6186291"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7" name="Picture 16" descr="08-gimacpay-banking-04.jpg"/>
          <p:cNvPicPr>
            <a:picLocks noChangeAspect="1"/>
          </p:cNvPicPr>
          <p:nvPr/>
        </p:nvPicPr>
        <p:blipFill>
          <a:blip r:embed="rId6"/>
          <a:stretch>
            <a:fillRect/>
          </a:stretch>
        </p:blipFill>
        <p:spPr>
          <a:xfrm>
            <a:off x="6851838" y="4216400"/>
            <a:ext cx="1330155" cy="1879600"/>
          </a:xfrm>
          <a:prstGeom prst="rect">
            <a:avLst/>
          </a:prstGeom>
        </p:spPr>
      </p:pic>
      <p:sp>
        <p:nvSpPr>
          <p:cNvPr id="18" name="Rectangle 17"/>
          <p:cNvSpPr/>
          <p:nvPr/>
        </p:nvSpPr>
        <p:spPr>
          <a:xfrm>
            <a:off x="9025380"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9" name="Picture 18" descr="08-gimacpay-banking-05.jpg"/>
          <p:cNvPicPr>
            <a:picLocks noChangeAspect="1"/>
          </p:cNvPicPr>
          <p:nvPr/>
        </p:nvPicPr>
        <p:blipFill>
          <a:blip r:embed="rId7"/>
          <a:stretch>
            <a:fillRect/>
          </a:stretch>
        </p:blipFill>
        <p:spPr>
          <a:xfrm>
            <a:off x="9691140" y="4216400"/>
            <a:ext cx="1329728" cy="1879600"/>
          </a:xfrm>
          <a:prstGeom prst="rect">
            <a:avLst/>
          </a:prstGeom>
        </p:spPr>
      </p:pic>
      <p:sp>
        <p:nvSpPr>
          <p:cNvPr id="20" name="TextBox 19"/>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21" name="TextBox 20"/>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24  —  ANNEXE / 35</a:t>
            </a:r>
          </a:p>
        </p:txBody>
      </p:sp>
    </p:spTree>
  </p:cSld>
  <p:clrMapOvr>
    <a:masterClrMapping/>
  </p:clrMapOvr>
</p:sld>
</file>

<file path=ppt/slides/slide4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8892000"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SANTÉ  ·  FACILITATION SOINS &amp; VOYAGES</a:t>
            </a:r>
          </a:p>
        </p:txBody>
      </p:sp>
      <p:sp>
        <p:nvSpPr>
          <p:cNvPr id="7" name="TextBox 6"/>
          <p:cNvSpPr txBox="1"/>
          <p:nvPr/>
        </p:nvSpPr>
        <p:spPr>
          <a:xfrm>
            <a:off x="7621714" y="838200"/>
            <a:ext cx="4064914" cy="177800"/>
          </a:xfrm>
          <a:prstGeom prst="rect">
            <a:avLst/>
          </a:prstGeom>
          <a:noFill/>
        </p:spPr>
        <p:txBody>
          <a:bodyPr wrap="square" lIns="0" rIns="0" tIns="0" bIns="0">
            <a:spAutoFit/>
          </a:bodyPr>
          <a:lstStyle/>
          <a:p>
            <a:pPr algn="r">
              <a:lnSpc>
                <a:spcPct val="100000"/>
              </a:lnSpc>
            </a:pPr>
            <a:r>
              <a:rPr sz="900" b="0" i="1" spc="200">
                <a:solidFill>
                  <a:srgbClr val="D96A2A"/>
                </a:solidFill>
                <a:latin typeface="JetBrains Mono"/>
                <a:hlinkClick r:id="rId2"/>
              </a:rPr>
              <a:t>↗  banahealth.care</a:t>
            </a:r>
          </a:p>
        </p:txBody>
      </p:sp>
      <p:sp>
        <p:nvSpPr>
          <p:cNvPr id="8" name="TextBox 7"/>
          <p:cNvSpPr txBox="1"/>
          <p:nvPr/>
        </p:nvSpPr>
        <p:spPr>
          <a:xfrm>
            <a:off x="508114" y="1104900"/>
            <a:ext cx="11432572" cy="482600"/>
          </a:xfrm>
          <a:prstGeom prst="rect">
            <a:avLst/>
          </a:prstGeom>
          <a:noFill/>
        </p:spPr>
        <p:txBody>
          <a:bodyPr wrap="square" lIns="0" rIns="0" tIns="0" bIns="0">
            <a:spAutoFit/>
          </a:bodyPr>
          <a:lstStyle/>
          <a:p>
            <a:pPr algn="l">
              <a:lnSpc>
                <a:spcPct val="100000"/>
              </a:lnSpc>
            </a:pPr>
            <a:r>
              <a:rPr sz="2800" b="0" i="0">
                <a:solidFill>
                  <a:srgbClr val="F4EEDF"/>
                </a:solidFill>
                <a:latin typeface="Instrument Serif"/>
              </a:rPr>
              <a:t>BANAHEALTH — MEDICAL FACILITATION</a:t>
            </a:r>
          </a:p>
        </p:txBody>
      </p:sp>
      <p:sp>
        <p:nvSpPr>
          <p:cNvPr id="9" name="TextBox 8"/>
          <p:cNvSpPr txBox="1"/>
          <p:nvPr/>
        </p:nvSpPr>
        <p:spPr>
          <a:xfrm>
            <a:off x="508114" y="1574800"/>
            <a:ext cx="11432572" cy="4572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DA · campagne moments forts · santé. Banahealth (medical facilitation) — calendrier visuel annuel : New Year, Aid Moubarak, Mother's Day, Father's Day, Easter, Christmas. Charte « Votre SANTÉ nous tient à coeur », facilitation soins &amp; voyages.</a:t>
            </a:r>
          </a:p>
        </p:txBody>
      </p:sp>
      <p:sp>
        <p:nvSpPr>
          <p:cNvPr id="10" name="Rectangle 9"/>
          <p:cNvSpPr/>
          <p:nvPr/>
        </p:nvSpPr>
        <p:spPr>
          <a:xfrm>
            <a:off x="508114"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09-banahealth-medical-01.jpg"/>
          <p:cNvPicPr>
            <a:picLocks noChangeAspect="1"/>
          </p:cNvPicPr>
          <p:nvPr/>
        </p:nvPicPr>
        <p:blipFill>
          <a:blip r:embed="rId3"/>
          <a:stretch>
            <a:fillRect/>
          </a:stretch>
        </p:blipFill>
        <p:spPr>
          <a:xfrm>
            <a:off x="898727" y="2159000"/>
            <a:ext cx="1880022" cy="1879600"/>
          </a:xfrm>
          <a:prstGeom prst="rect">
            <a:avLst/>
          </a:prstGeom>
        </p:spPr>
      </p:pic>
      <p:sp>
        <p:nvSpPr>
          <p:cNvPr id="12" name="Rectangle 11"/>
          <p:cNvSpPr/>
          <p:nvPr/>
        </p:nvSpPr>
        <p:spPr>
          <a:xfrm>
            <a:off x="3347203"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Picture 12" descr="09-banahealth-medical-02.jpg"/>
          <p:cNvPicPr>
            <a:picLocks noChangeAspect="1"/>
          </p:cNvPicPr>
          <p:nvPr/>
        </p:nvPicPr>
        <p:blipFill>
          <a:blip r:embed="rId4"/>
          <a:stretch>
            <a:fillRect/>
          </a:stretch>
        </p:blipFill>
        <p:spPr>
          <a:xfrm>
            <a:off x="4290048" y="2159000"/>
            <a:ext cx="775556" cy="1879600"/>
          </a:xfrm>
          <a:prstGeom prst="rect">
            <a:avLst/>
          </a:prstGeom>
        </p:spPr>
      </p:pic>
      <p:sp>
        <p:nvSpPr>
          <p:cNvPr id="14" name="Rectangle 13"/>
          <p:cNvSpPr/>
          <p:nvPr/>
        </p:nvSpPr>
        <p:spPr>
          <a:xfrm>
            <a:off x="6186291"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5" name="Picture 14" descr="09-banahealth-medical-03.jpg"/>
          <p:cNvPicPr>
            <a:picLocks noChangeAspect="1"/>
          </p:cNvPicPr>
          <p:nvPr/>
        </p:nvPicPr>
        <p:blipFill>
          <a:blip r:embed="rId5"/>
          <a:stretch>
            <a:fillRect/>
          </a:stretch>
        </p:blipFill>
        <p:spPr>
          <a:xfrm>
            <a:off x="6987724" y="2159000"/>
            <a:ext cx="1058383" cy="1879600"/>
          </a:xfrm>
          <a:prstGeom prst="rect">
            <a:avLst/>
          </a:prstGeom>
        </p:spPr>
      </p:pic>
      <p:sp>
        <p:nvSpPr>
          <p:cNvPr id="16" name="Rectangle 15"/>
          <p:cNvSpPr/>
          <p:nvPr/>
        </p:nvSpPr>
        <p:spPr>
          <a:xfrm>
            <a:off x="9025380"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7" name="Picture 16" descr="09-banahealth-medical-04.jpg"/>
          <p:cNvPicPr>
            <a:picLocks noChangeAspect="1"/>
          </p:cNvPicPr>
          <p:nvPr/>
        </p:nvPicPr>
        <p:blipFill>
          <a:blip r:embed="rId6"/>
          <a:stretch>
            <a:fillRect/>
          </a:stretch>
        </p:blipFill>
        <p:spPr>
          <a:xfrm>
            <a:off x="9826813" y="2159000"/>
            <a:ext cx="1058383" cy="1879600"/>
          </a:xfrm>
          <a:prstGeom prst="rect">
            <a:avLst/>
          </a:prstGeom>
        </p:spPr>
      </p:pic>
      <p:sp>
        <p:nvSpPr>
          <p:cNvPr id="18" name="Rectangle 17"/>
          <p:cNvSpPr/>
          <p:nvPr/>
        </p:nvSpPr>
        <p:spPr>
          <a:xfrm>
            <a:off x="508114"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9" name="Picture 18" descr="09-banahealth-medical-05.jpg"/>
          <p:cNvPicPr>
            <a:picLocks noChangeAspect="1"/>
          </p:cNvPicPr>
          <p:nvPr/>
        </p:nvPicPr>
        <p:blipFill>
          <a:blip r:embed="rId7"/>
          <a:stretch>
            <a:fillRect/>
          </a:stretch>
        </p:blipFill>
        <p:spPr>
          <a:xfrm>
            <a:off x="1310541" y="4216400"/>
            <a:ext cx="1056393" cy="1879600"/>
          </a:xfrm>
          <a:prstGeom prst="rect">
            <a:avLst/>
          </a:prstGeom>
        </p:spPr>
      </p:pic>
      <p:sp>
        <p:nvSpPr>
          <p:cNvPr id="20" name="Rectangle 19"/>
          <p:cNvSpPr/>
          <p:nvPr/>
        </p:nvSpPr>
        <p:spPr>
          <a:xfrm>
            <a:off x="3347203"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1" name="Picture 20" descr="09-banahealth-medical-06.jpg"/>
          <p:cNvPicPr>
            <a:picLocks noChangeAspect="1"/>
          </p:cNvPicPr>
          <p:nvPr/>
        </p:nvPicPr>
        <p:blipFill>
          <a:blip r:embed="rId8"/>
          <a:stretch>
            <a:fillRect/>
          </a:stretch>
        </p:blipFill>
        <p:spPr>
          <a:xfrm>
            <a:off x="4148635" y="4216400"/>
            <a:ext cx="1058383" cy="1879600"/>
          </a:xfrm>
          <a:prstGeom prst="rect">
            <a:avLst/>
          </a:prstGeom>
        </p:spPr>
      </p:pic>
      <p:sp>
        <p:nvSpPr>
          <p:cNvPr id="22" name="TextBox 21"/>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23" name="TextBox 22"/>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25  —  ANNEXE / 35</a:t>
            </a:r>
          </a:p>
        </p:txBody>
      </p:sp>
    </p:spTree>
  </p:cSld>
  <p:clrMapOvr>
    <a:masterClrMapping/>
  </p:clrMapOvr>
</p:sld>
</file>

<file path=ppt/slides/slide4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8892000"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DIRECTION D'IMAGE MARIAGE  ·  LOOKBOOK, RETOUCHE</a:t>
            </a:r>
          </a:p>
        </p:txBody>
      </p:sp>
      <p:sp>
        <p:nvSpPr>
          <p:cNvPr id="7" name="TextBox 6"/>
          <p:cNvSpPr txBox="1"/>
          <p:nvPr/>
        </p:nvSpPr>
        <p:spPr>
          <a:xfrm>
            <a:off x="7621714" y="838200"/>
            <a:ext cx="4064914" cy="177800"/>
          </a:xfrm>
          <a:prstGeom prst="rect">
            <a:avLst/>
          </a:prstGeom>
          <a:noFill/>
        </p:spPr>
        <p:txBody>
          <a:bodyPr wrap="square" lIns="0" rIns="0" tIns="0" bIns="0">
            <a:spAutoFit/>
          </a:bodyPr>
          <a:lstStyle/>
          <a:p>
            <a:pPr algn="r">
              <a:lnSpc>
                <a:spcPct val="100000"/>
              </a:lnSpc>
            </a:pPr>
            <a:r>
              <a:rPr sz="900" b="0" i="1" spc="200">
                <a:solidFill>
                  <a:srgbClr val="D96A2A"/>
                </a:solidFill>
                <a:latin typeface="JetBrains Mono"/>
                <a:hlinkClick r:id="rId2"/>
              </a:rPr>
              <a:t>↗  xtincell.pixieset.com</a:t>
            </a:r>
          </a:p>
        </p:txBody>
      </p:sp>
      <p:sp>
        <p:nvSpPr>
          <p:cNvPr id="8" name="TextBox 7"/>
          <p:cNvSpPr txBox="1"/>
          <p:nvPr/>
        </p:nvSpPr>
        <p:spPr>
          <a:xfrm>
            <a:off x="508114" y="1104900"/>
            <a:ext cx="11432572" cy="482600"/>
          </a:xfrm>
          <a:prstGeom prst="rect">
            <a:avLst/>
          </a:prstGeom>
          <a:noFill/>
        </p:spPr>
        <p:txBody>
          <a:bodyPr wrap="square" lIns="0" rIns="0" tIns="0" bIns="0">
            <a:spAutoFit/>
          </a:bodyPr>
          <a:lstStyle/>
          <a:p>
            <a:pPr algn="l">
              <a:lnSpc>
                <a:spcPct val="100000"/>
              </a:lnSpc>
            </a:pPr>
            <a:r>
              <a:rPr sz="2800" b="0" i="0">
                <a:solidFill>
                  <a:srgbClr val="F4EEDF"/>
                </a:solidFill>
                <a:latin typeface="Instrument Serif"/>
              </a:rPr>
              <a:t>WEDDING — PHOTOGRAPHIE COUPLES</a:t>
            </a:r>
          </a:p>
        </p:txBody>
      </p:sp>
      <p:sp>
        <p:nvSpPr>
          <p:cNvPr id="9" name="TextBox 8"/>
          <p:cNvSpPr txBox="1"/>
          <p:nvPr/>
        </p:nvSpPr>
        <p:spPr>
          <a:xfrm>
            <a:off x="508114" y="1574800"/>
            <a:ext cx="11432572" cy="4572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Photographie mariage · production événementielle. Lookbooks couples — direction d'image cérémonielle, double exposure, retouche signature. Sample : Ange &amp; Yvanna, Tassa &amp; Diane, Cooper &amp; Lyola.</a:t>
            </a:r>
          </a:p>
        </p:txBody>
      </p:sp>
      <p:sp>
        <p:nvSpPr>
          <p:cNvPr id="10" name="Rectangle 9"/>
          <p:cNvSpPr/>
          <p:nvPr/>
        </p:nvSpPr>
        <p:spPr>
          <a:xfrm>
            <a:off x="508114" y="2159000"/>
            <a:ext cx="6050371" cy="39370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10-wedding-couples-01.jpg"/>
          <p:cNvPicPr>
            <a:picLocks noChangeAspect="1"/>
          </p:cNvPicPr>
          <p:nvPr/>
        </p:nvPicPr>
        <p:blipFill>
          <a:blip r:embed="rId3"/>
          <a:stretch>
            <a:fillRect/>
          </a:stretch>
        </p:blipFill>
        <p:spPr>
          <a:xfrm>
            <a:off x="2425769" y="2159000"/>
            <a:ext cx="2215060" cy="3937000"/>
          </a:xfrm>
          <a:prstGeom prst="rect">
            <a:avLst/>
          </a:prstGeom>
        </p:spPr>
      </p:pic>
      <p:sp>
        <p:nvSpPr>
          <p:cNvPr id="12" name="Rectangle 11"/>
          <p:cNvSpPr/>
          <p:nvPr/>
        </p:nvSpPr>
        <p:spPr>
          <a:xfrm>
            <a:off x="6736325" y="2159000"/>
            <a:ext cx="4950303" cy="11938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Picture 12" descr="10-wedding-couples-02.jpg"/>
          <p:cNvPicPr>
            <a:picLocks noChangeAspect="1"/>
          </p:cNvPicPr>
          <p:nvPr/>
        </p:nvPicPr>
        <p:blipFill>
          <a:blip r:embed="rId4"/>
          <a:stretch>
            <a:fillRect/>
          </a:stretch>
        </p:blipFill>
        <p:spPr>
          <a:xfrm>
            <a:off x="8875477" y="2159000"/>
            <a:ext cx="672000" cy="1193800"/>
          </a:xfrm>
          <a:prstGeom prst="rect">
            <a:avLst/>
          </a:prstGeom>
        </p:spPr>
      </p:pic>
      <p:sp>
        <p:nvSpPr>
          <p:cNvPr id="14" name="Rectangle 13"/>
          <p:cNvSpPr/>
          <p:nvPr/>
        </p:nvSpPr>
        <p:spPr>
          <a:xfrm>
            <a:off x="6736325" y="3530600"/>
            <a:ext cx="4950303" cy="11938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5" name="Picture 14" descr="10-wedding-couples-03.jpg"/>
          <p:cNvPicPr>
            <a:picLocks noChangeAspect="1"/>
          </p:cNvPicPr>
          <p:nvPr/>
        </p:nvPicPr>
        <p:blipFill>
          <a:blip r:embed="rId5"/>
          <a:stretch>
            <a:fillRect/>
          </a:stretch>
        </p:blipFill>
        <p:spPr>
          <a:xfrm>
            <a:off x="8813454" y="3530600"/>
            <a:ext cx="796045" cy="1193800"/>
          </a:xfrm>
          <a:prstGeom prst="rect">
            <a:avLst/>
          </a:prstGeom>
        </p:spPr>
      </p:pic>
      <p:sp>
        <p:nvSpPr>
          <p:cNvPr id="16" name="Rectangle 15"/>
          <p:cNvSpPr/>
          <p:nvPr/>
        </p:nvSpPr>
        <p:spPr>
          <a:xfrm>
            <a:off x="6736325" y="4902200"/>
            <a:ext cx="4950303" cy="11938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7" name="Picture 16" descr="10-wedding-couples-04.jpg"/>
          <p:cNvPicPr>
            <a:picLocks noChangeAspect="1"/>
          </p:cNvPicPr>
          <p:nvPr/>
        </p:nvPicPr>
        <p:blipFill>
          <a:blip r:embed="rId6"/>
          <a:stretch>
            <a:fillRect/>
          </a:stretch>
        </p:blipFill>
        <p:spPr>
          <a:xfrm>
            <a:off x="8614443" y="4902200"/>
            <a:ext cx="1194068" cy="1193800"/>
          </a:xfrm>
          <a:prstGeom prst="rect">
            <a:avLst/>
          </a:prstGeom>
        </p:spPr>
      </p:pic>
      <p:sp>
        <p:nvSpPr>
          <p:cNvPr id="18" name="TextBox 17"/>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19" name="TextBox 18"/>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26  —  ANNEXE / 35</a:t>
            </a:r>
          </a:p>
        </p:txBody>
      </p:sp>
    </p:spTree>
  </p:cSld>
  <p:clrMapOvr>
    <a:masterClrMapping/>
  </p:clrMapOvr>
</p:sld>
</file>

<file path=ppt/slides/slide4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8892000"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JEAN-PAUL NGAMENI  ·  CEO  ·  BUSINESS CARDS &amp; CHARTE</a:t>
            </a:r>
          </a:p>
        </p:txBody>
      </p:sp>
      <p:sp>
        <p:nvSpPr>
          <p:cNvPr id="7" name="TextBox 6"/>
          <p:cNvSpPr txBox="1"/>
          <p:nvPr/>
        </p:nvSpPr>
        <p:spPr>
          <a:xfrm>
            <a:off x="7621714" y="838200"/>
            <a:ext cx="4064914" cy="177800"/>
          </a:xfrm>
          <a:prstGeom prst="rect">
            <a:avLst/>
          </a:prstGeom>
          <a:noFill/>
        </p:spPr>
        <p:txBody>
          <a:bodyPr wrap="square" lIns="0" rIns="0" tIns="0" bIns="0">
            <a:spAutoFit/>
          </a:bodyPr>
          <a:lstStyle/>
          <a:p>
            <a:pPr algn="r">
              <a:lnSpc>
                <a:spcPct val="100000"/>
              </a:lnSpc>
            </a:pPr>
            <a:r>
              <a:rPr sz="900" b="0" i="1" spc="200">
                <a:solidFill>
                  <a:srgbClr val="D96A2A"/>
                </a:solidFill>
                <a:latin typeface="JetBrains Mono"/>
                <a:hlinkClick r:id="rId2"/>
              </a:rPr>
              <a:t>↗  jpnadvisorscorp.com</a:t>
            </a:r>
          </a:p>
        </p:txBody>
      </p:sp>
      <p:sp>
        <p:nvSpPr>
          <p:cNvPr id="8" name="TextBox 7"/>
          <p:cNvSpPr txBox="1"/>
          <p:nvPr/>
        </p:nvSpPr>
        <p:spPr>
          <a:xfrm>
            <a:off x="508114" y="1104900"/>
            <a:ext cx="11432572" cy="482600"/>
          </a:xfrm>
          <a:prstGeom prst="rect">
            <a:avLst/>
          </a:prstGeom>
          <a:noFill/>
        </p:spPr>
        <p:txBody>
          <a:bodyPr wrap="square" lIns="0" rIns="0" tIns="0" bIns="0">
            <a:spAutoFit/>
          </a:bodyPr>
          <a:lstStyle/>
          <a:p>
            <a:pPr algn="l">
              <a:lnSpc>
                <a:spcPct val="100000"/>
              </a:lnSpc>
            </a:pPr>
            <a:r>
              <a:rPr sz="2800" b="0" i="0">
                <a:solidFill>
                  <a:srgbClr val="F4EEDF"/>
                </a:solidFill>
                <a:latin typeface="Instrument Serif"/>
              </a:rPr>
              <a:t>JPN ADVISORS CORP. — IDENTITÉ</a:t>
            </a:r>
          </a:p>
        </p:txBody>
      </p:sp>
      <p:sp>
        <p:nvSpPr>
          <p:cNvPr id="9" name="TextBox 8"/>
          <p:cNvSpPr txBox="1"/>
          <p:nvPr/>
        </p:nvSpPr>
        <p:spPr>
          <a:xfrm>
            <a:off x="508114" y="1574800"/>
            <a:ext cx="11432572" cy="4572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Direction artistique · identité corporate. JPN Advisors Corp. (Tortola, British Virgin Islands · CEO Jean-Paul Ngameni) — logo monogramme, palette tropical / vert anglais, business cards premium recto-verso.</a:t>
            </a:r>
          </a:p>
        </p:txBody>
      </p:sp>
      <p:sp>
        <p:nvSpPr>
          <p:cNvPr id="10" name="Rectangle 9"/>
          <p:cNvSpPr/>
          <p:nvPr/>
        </p:nvSpPr>
        <p:spPr>
          <a:xfrm>
            <a:off x="508114" y="2159000"/>
            <a:ext cx="6380391" cy="39370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11-jpn-advisors-identite-01.jpg"/>
          <p:cNvPicPr>
            <a:picLocks noChangeAspect="1"/>
          </p:cNvPicPr>
          <p:nvPr/>
        </p:nvPicPr>
        <p:blipFill>
          <a:blip r:embed="rId3"/>
          <a:stretch>
            <a:fillRect/>
          </a:stretch>
        </p:blipFill>
        <p:spPr>
          <a:xfrm>
            <a:off x="743048" y="2159000"/>
            <a:ext cx="5910523" cy="3937000"/>
          </a:xfrm>
          <a:prstGeom prst="rect">
            <a:avLst/>
          </a:prstGeom>
        </p:spPr>
      </p:pic>
      <p:sp>
        <p:nvSpPr>
          <p:cNvPr id="12" name="Rectangle 11"/>
          <p:cNvSpPr/>
          <p:nvPr/>
        </p:nvSpPr>
        <p:spPr>
          <a:xfrm>
            <a:off x="7066345" y="2159000"/>
            <a:ext cx="4620283"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Picture 12" descr="11-jpn-advisors-identite-02.jpg"/>
          <p:cNvPicPr>
            <a:picLocks noChangeAspect="1"/>
          </p:cNvPicPr>
          <p:nvPr/>
        </p:nvPicPr>
        <p:blipFill>
          <a:blip r:embed="rId4"/>
          <a:stretch>
            <a:fillRect/>
          </a:stretch>
        </p:blipFill>
        <p:spPr>
          <a:xfrm>
            <a:off x="7924531" y="2159000"/>
            <a:ext cx="2903912" cy="1879600"/>
          </a:xfrm>
          <a:prstGeom prst="rect">
            <a:avLst/>
          </a:prstGeom>
        </p:spPr>
      </p:pic>
      <p:sp>
        <p:nvSpPr>
          <p:cNvPr id="14" name="Rectangle 13"/>
          <p:cNvSpPr/>
          <p:nvPr/>
        </p:nvSpPr>
        <p:spPr>
          <a:xfrm>
            <a:off x="7066345" y="4216400"/>
            <a:ext cx="4620283"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5" name="Picture 14" descr="11-jpn-advisors-identite-03.jpg"/>
          <p:cNvPicPr>
            <a:picLocks noChangeAspect="1"/>
          </p:cNvPicPr>
          <p:nvPr/>
        </p:nvPicPr>
        <p:blipFill>
          <a:blip r:embed="rId5"/>
          <a:stretch>
            <a:fillRect/>
          </a:stretch>
        </p:blipFill>
        <p:spPr>
          <a:xfrm>
            <a:off x="7924531" y="4216400"/>
            <a:ext cx="2903912" cy="1879600"/>
          </a:xfrm>
          <a:prstGeom prst="rect">
            <a:avLst/>
          </a:prstGeom>
        </p:spPr>
      </p:pic>
      <p:sp>
        <p:nvSpPr>
          <p:cNvPr id="16" name="TextBox 15"/>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17" name="TextBox 16"/>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27  —  ANNEXE / 35</a:t>
            </a:r>
          </a:p>
        </p:txBody>
      </p:sp>
    </p:spTree>
  </p:cSld>
  <p:clrMapOvr>
    <a:masterClrMapping/>
  </p:clrMapOvr>
</p:sld>
</file>

<file path=ppt/slides/slide4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8892000"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SÉLECTION IDENTITÉS VISUELLES  ·  MARQUES PROPRES ET CLIENTS</a:t>
            </a:r>
          </a:p>
        </p:txBody>
      </p:sp>
      <p:sp>
        <p:nvSpPr>
          <p:cNvPr id="7" name="TextBox 6"/>
          <p:cNvSpPr txBox="1"/>
          <p:nvPr/>
        </p:nvSpPr>
        <p:spPr>
          <a:xfrm>
            <a:off x="7621714" y="838200"/>
            <a:ext cx="4064914" cy="177800"/>
          </a:xfrm>
          <a:prstGeom prst="rect">
            <a:avLst/>
          </a:prstGeom>
          <a:noFill/>
        </p:spPr>
        <p:txBody>
          <a:bodyPr wrap="square" lIns="0" rIns="0" tIns="0" bIns="0">
            <a:spAutoFit/>
          </a:bodyPr>
          <a:lstStyle/>
          <a:p>
            <a:pPr algn="r">
              <a:lnSpc>
                <a:spcPct val="100000"/>
              </a:lnSpc>
            </a:pPr>
            <a:r>
              <a:rPr sz="900" b="0" i="1" spc="200">
                <a:solidFill>
                  <a:srgbClr val="D96A2A"/>
                </a:solidFill>
                <a:latin typeface="JetBrains Mono"/>
                <a:hlinkClick r:id="rId2"/>
              </a:rPr>
              <a:t>↗  behance.net/xtincell</a:t>
            </a:r>
          </a:p>
        </p:txBody>
      </p:sp>
      <p:sp>
        <p:nvSpPr>
          <p:cNvPr id="8" name="TextBox 7"/>
          <p:cNvSpPr txBox="1"/>
          <p:nvPr/>
        </p:nvSpPr>
        <p:spPr>
          <a:xfrm>
            <a:off x="508114" y="1104900"/>
            <a:ext cx="11432572" cy="482600"/>
          </a:xfrm>
          <a:prstGeom prst="rect">
            <a:avLst/>
          </a:prstGeom>
          <a:noFill/>
        </p:spPr>
        <p:txBody>
          <a:bodyPr wrap="square" lIns="0" rIns="0" tIns="0" bIns="0">
            <a:spAutoFit/>
          </a:bodyPr>
          <a:lstStyle/>
          <a:p>
            <a:pPr algn="l">
              <a:lnSpc>
                <a:spcPct val="100000"/>
              </a:lnSpc>
            </a:pPr>
            <a:r>
              <a:rPr sz="2800" b="0" i="0">
                <a:solidFill>
                  <a:srgbClr val="F4EEDF"/>
                </a:solidFill>
                <a:latin typeface="Instrument Serif"/>
              </a:rPr>
              <a:t>LOGOS — DCLIC · DOGON · COUNTRIP · SETALMAA</a:t>
            </a:r>
          </a:p>
        </p:txBody>
      </p:sp>
      <p:sp>
        <p:nvSpPr>
          <p:cNvPr id="9" name="TextBox 8"/>
          <p:cNvSpPr txBox="1"/>
          <p:nvPr/>
        </p:nvSpPr>
        <p:spPr>
          <a:xfrm>
            <a:off x="508114" y="1574800"/>
            <a:ext cx="11432572" cy="4572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Sélection identités visuelles · 15 ans. DCLIC Photo, Dogon (Conte de Linge, Gotham Ultra), Countrip 237 Cameroon, Setalmaa (Media référence cosmétique africaine). Logos propres et clients, charte couleurs/typo systématique.</a:t>
            </a:r>
          </a:p>
        </p:txBody>
      </p:sp>
      <p:sp>
        <p:nvSpPr>
          <p:cNvPr id="10" name="Rectangle 9"/>
          <p:cNvSpPr/>
          <p:nvPr/>
        </p:nvSpPr>
        <p:spPr>
          <a:xfrm>
            <a:off x="508114"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12-logos-marques-01.jpg"/>
          <p:cNvPicPr>
            <a:picLocks noChangeAspect="1"/>
          </p:cNvPicPr>
          <p:nvPr/>
        </p:nvPicPr>
        <p:blipFill>
          <a:blip r:embed="rId3"/>
          <a:stretch>
            <a:fillRect/>
          </a:stretch>
        </p:blipFill>
        <p:spPr>
          <a:xfrm>
            <a:off x="911533" y="2159000"/>
            <a:ext cx="1854409" cy="1879600"/>
          </a:xfrm>
          <a:prstGeom prst="rect">
            <a:avLst/>
          </a:prstGeom>
        </p:spPr>
      </p:pic>
      <p:sp>
        <p:nvSpPr>
          <p:cNvPr id="12" name="Rectangle 11"/>
          <p:cNvSpPr/>
          <p:nvPr/>
        </p:nvSpPr>
        <p:spPr>
          <a:xfrm>
            <a:off x="3347203"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Picture 12" descr="12-logos-marques-02.jpg"/>
          <p:cNvPicPr>
            <a:picLocks noChangeAspect="1"/>
          </p:cNvPicPr>
          <p:nvPr/>
        </p:nvPicPr>
        <p:blipFill>
          <a:blip r:embed="rId4"/>
          <a:stretch>
            <a:fillRect/>
          </a:stretch>
        </p:blipFill>
        <p:spPr>
          <a:xfrm>
            <a:off x="3737815" y="2159000"/>
            <a:ext cx="1880022" cy="1879600"/>
          </a:xfrm>
          <a:prstGeom prst="rect">
            <a:avLst/>
          </a:prstGeom>
        </p:spPr>
      </p:pic>
      <p:sp>
        <p:nvSpPr>
          <p:cNvPr id="14" name="Rectangle 13"/>
          <p:cNvSpPr/>
          <p:nvPr/>
        </p:nvSpPr>
        <p:spPr>
          <a:xfrm>
            <a:off x="6186291"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5" name="Picture 14" descr="12-logos-marques-03.jpg"/>
          <p:cNvPicPr>
            <a:picLocks noChangeAspect="1"/>
          </p:cNvPicPr>
          <p:nvPr/>
        </p:nvPicPr>
        <p:blipFill>
          <a:blip r:embed="rId5"/>
          <a:stretch>
            <a:fillRect/>
          </a:stretch>
        </p:blipFill>
        <p:spPr>
          <a:xfrm>
            <a:off x="6576904" y="2159000"/>
            <a:ext cx="1880022" cy="1879600"/>
          </a:xfrm>
          <a:prstGeom prst="rect">
            <a:avLst/>
          </a:prstGeom>
        </p:spPr>
      </p:pic>
      <p:sp>
        <p:nvSpPr>
          <p:cNvPr id="16" name="Rectangle 15"/>
          <p:cNvSpPr/>
          <p:nvPr/>
        </p:nvSpPr>
        <p:spPr>
          <a:xfrm>
            <a:off x="9025380"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7" name="Picture 16" descr="12-logos-marques-04.jpg"/>
          <p:cNvPicPr>
            <a:picLocks noChangeAspect="1"/>
          </p:cNvPicPr>
          <p:nvPr/>
        </p:nvPicPr>
        <p:blipFill>
          <a:blip r:embed="rId6"/>
          <a:stretch>
            <a:fillRect/>
          </a:stretch>
        </p:blipFill>
        <p:spPr>
          <a:xfrm>
            <a:off x="9025380" y="2212470"/>
            <a:ext cx="2661248" cy="1772658"/>
          </a:xfrm>
          <a:prstGeom prst="rect">
            <a:avLst/>
          </a:prstGeom>
        </p:spPr>
      </p:pic>
      <p:sp>
        <p:nvSpPr>
          <p:cNvPr id="18" name="Rectangle 17"/>
          <p:cNvSpPr/>
          <p:nvPr/>
        </p:nvSpPr>
        <p:spPr>
          <a:xfrm>
            <a:off x="508114"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9" name="Picture 18" descr="12-logos-marques-05.jpg"/>
          <p:cNvPicPr>
            <a:picLocks noChangeAspect="1"/>
          </p:cNvPicPr>
          <p:nvPr/>
        </p:nvPicPr>
        <p:blipFill>
          <a:blip r:embed="rId7"/>
          <a:stretch>
            <a:fillRect/>
          </a:stretch>
        </p:blipFill>
        <p:spPr>
          <a:xfrm>
            <a:off x="508114" y="4285668"/>
            <a:ext cx="2661248" cy="1741062"/>
          </a:xfrm>
          <a:prstGeom prst="rect">
            <a:avLst/>
          </a:prstGeom>
        </p:spPr>
      </p:pic>
      <p:sp>
        <p:nvSpPr>
          <p:cNvPr id="20" name="Rectangle 19"/>
          <p:cNvSpPr/>
          <p:nvPr/>
        </p:nvSpPr>
        <p:spPr>
          <a:xfrm>
            <a:off x="3347203"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1" name="Picture 20" descr="12-logos-marques-06.jpg"/>
          <p:cNvPicPr>
            <a:picLocks noChangeAspect="1"/>
          </p:cNvPicPr>
          <p:nvPr/>
        </p:nvPicPr>
        <p:blipFill>
          <a:blip r:embed="rId8"/>
          <a:stretch>
            <a:fillRect/>
          </a:stretch>
        </p:blipFill>
        <p:spPr>
          <a:xfrm>
            <a:off x="3752763" y="4216400"/>
            <a:ext cx="1850128" cy="1879600"/>
          </a:xfrm>
          <a:prstGeom prst="rect">
            <a:avLst/>
          </a:prstGeom>
        </p:spPr>
      </p:pic>
      <p:sp>
        <p:nvSpPr>
          <p:cNvPr id="22" name="TextBox 21"/>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23" name="TextBox 22"/>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28  —  ANNEXE / 35</a:t>
            </a:r>
          </a:p>
        </p:txBody>
      </p:sp>
    </p:spTree>
  </p:cSld>
  <p:clrMapOvr>
    <a:masterClrMapping/>
  </p:clrMapOvr>
</p:sld>
</file>

<file path=ppt/slides/slide4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8892000"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CO-FONDATEUR AVEC STÉPHANE NOUNAMO</a:t>
            </a:r>
          </a:p>
        </p:txBody>
      </p:sp>
      <p:sp>
        <p:nvSpPr>
          <p:cNvPr id="7" name="TextBox 6"/>
          <p:cNvSpPr txBox="1"/>
          <p:nvPr/>
        </p:nvSpPr>
        <p:spPr>
          <a:xfrm>
            <a:off x="7621714" y="838200"/>
            <a:ext cx="4064914" cy="177800"/>
          </a:xfrm>
          <a:prstGeom prst="rect">
            <a:avLst/>
          </a:prstGeom>
          <a:noFill/>
        </p:spPr>
        <p:txBody>
          <a:bodyPr wrap="square" lIns="0" rIns="0" tIns="0" bIns="0">
            <a:spAutoFit/>
          </a:bodyPr>
          <a:lstStyle/>
          <a:p>
            <a:pPr algn="r">
              <a:lnSpc>
                <a:spcPct val="100000"/>
              </a:lnSpc>
            </a:pPr>
            <a:r>
              <a:rPr sz="900" b="0" i="1" spc="200">
                <a:solidFill>
                  <a:srgbClr val="D96A2A"/>
                </a:solidFill>
                <a:latin typeface="JetBrains Mono"/>
                <a:hlinkClick r:id="rId2"/>
              </a:rPr>
              <a:t>↗  @friendsphotographystudio</a:t>
            </a:r>
          </a:p>
        </p:txBody>
      </p:sp>
      <p:sp>
        <p:nvSpPr>
          <p:cNvPr id="8" name="TextBox 7"/>
          <p:cNvSpPr txBox="1"/>
          <p:nvPr/>
        </p:nvSpPr>
        <p:spPr>
          <a:xfrm>
            <a:off x="508114" y="1104900"/>
            <a:ext cx="11432572" cy="482600"/>
          </a:xfrm>
          <a:prstGeom prst="rect">
            <a:avLst/>
          </a:prstGeom>
          <a:noFill/>
        </p:spPr>
        <p:txBody>
          <a:bodyPr wrap="square" lIns="0" rIns="0" tIns="0" bIns="0">
            <a:spAutoFit/>
          </a:bodyPr>
          <a:lstStyle/>
          <a:p>
            <a:pPr algn="l">
              <a:lnSpc>
                <a:spcPct val="100000"/>
              </a:lnSpc>
            </a:pPr>
            <a:r>
              <a:rPr sz="2800" b="0" i="0">
                <a:solidFill>
                  <a:srgbClr val="F4EEDF"/>
                </a:solidFill>
                <a:latin typeface="Instrument Serif"/>
              </a:rPr>
              <a:t>FRIENDS PHOTOGRAPHY — STUDIO</a:t>
            </a:r>
          </a:p>
        </p:txBody>
      </p:sp>
      <p:sp>
        <p:nvSpPr>
          <p:cNvPr id="9" name="TextBox 8"/>
          <p:cNvSpPr txBox="1"/>
          <p:nvPr/>
        </p:nvSpPr>
        <p:spPr>
          <a:xfrm>
            <a:off x="508114" y="1574800"/>
            <a:ext cx="11432572" cy="4572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Co-fondateur · binôme Stéphane Nounamo · studio photo. Friends Photography — identité Camera signature, déclinaisons full color (orange) / mono / outline. Système complet noir+orange. Studio en activité depuis 2017.</a:t>
            </a:r>
          </a:p>
        </p:txBody>
      </p:sp>
      <p:sp>
        <p:nvSpPr>
          <p:cNvPr id="10" name="Rectangle 9"/>
          <p:cNvSpPr/>
          <p:nvPr/>
        </p:nvSpPr>
        <p:spPr>
          <a:xfrm>
            <a:off x="508114"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13-friends-photography-01.jpg"/>
          <p:cNvPicPr>
            <a:picLocks noChangeAspect="1"/>
          </p:cNvPicPr>
          <p:nvPr/>
        </p:nvPicPr>
        <p:blipFill>
          <a:blip r:embed="rId3"/>
          <a:stretch>
            <a:fillRect/>
          </a:stretch>
        </p:blipFill>
        <p:spPr>
          <a:xfrm>
            <a:off x="898727" y="2159000"/>
            <a:ext cx="1880022" cy="1879600"/>
          </a:xfrm>
          <a:prstGeom prst="rect">
            <a:avLst/>
          </a:prstGeom>
        </p:spPr>
      </p:pic>
      <p:sp>
        <p:nvSpPr>
          <p:cNvPr id="12" name="Rectangle 11"/>
          <p:cNvSpPr/>
          <p:nvPr/>
        </p:nvSpPr>
        <p:spPr>
          <a:xfrm>
            <a:off x="3347203"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Picture 12" descr="13-friends-photography-02.jpg"/>
          <p:cNvPicPr>
            <a:picLocks noChangeAspect="1"/>
          </p:cNvPicPr>
          <p:nvPr/>
        </p:nvPicPr>
        <p:blipFill>
          <a:blip r:embed="rId4"/>
          <a:stretch>
            <a:fillRect/>
          </a:stretch>
        </p:blipFill>
        <p:spPr>
          <a:xfrm>
            <a:off x="3347203" y="2290627"/>
            <a:ext cx="2661248" cy="1616344"/>
          </a:xfrm>
          <a:prstGeom prst="rect">
            <a:avLst/>
          </a:prstGeom>
        </p:spPr>
      </p:pic>
      <p:sp>
        <p:nvSpPr>
          <p:cNvPr id="14" name="Rectangle 13"/>
          <p:cNvSpPr/>
          <p:nvPr/>
        </p:nvSpPr>
        <p:spPr>
          <a:xfrm>
            <a:off x="6186291"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5" name="Picture 14" descr="13-friends-photography-03.jpg"/>
          <p:cNvPicPr>
            <a:picLocks noChangeAspect="1"/>
          </p:cNvPicPr>
          <p:nvPr/>
        </p:nvPicPr>
        <p:blipFill>
          <a:blip r:embed="rId5"/>
          <a:stretch>
            <a:fillRect/>
          </a:stretch>
        </p:blipFill>
        <p:spPr>
          <a:xfrm>
            <a:off x="6186291" y="2555708"/>
            <a:ext cx="2661248" cy="1086182"/>
          </a:xfrm>
          <a:prstGeom prst="rect">
            <a:avLst/>
          </a:prstGeom>
        </p:spPr>
      </p:pic>
      <p:sp>
        <p:nvSpPr>
          <p:cNvPr id="16" name="Rectangle 15"/>
          <p:cNvSpPr/>
          <p:nvPr/>
        </p:nvSpPr>
        <p:spPr>
          <a:xfrm>
            <a:off x="9025380"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7" name="Picture 16" descr="13-friends-photography-04.jpg"/>
          <p:cNvPicPr>
            <a:picLocks noChangeAspect="1"/>
          </p:cNvPicPr>
          <p:nvPr/>
        </p:nvPicPr>
        <p:blipFill>
          <a:blip r:embed="rId6"/>
          <a:stretch>
            <a:fillRect/>
          </a:stretch>
        </p:blipFill>
        <p:spPr>
          <a:xfrm>
            <a:off x="9025380" y="2237533"/>
            <a:ext cx="2661248" cy="1722532"/>
          </a:xfrm>
          <a:prstGeom prst="rect">
            <a:avLst/>
          </a:prstGeom>
        </p:spPr>
      </p:pic>
      <p:sp>
        <p:nvSpPr>
          <p:cNvPr id="18" name="Rectangle 17"/>
          <p:cNvSpPr/>
          <p:nvPr/>
        </p:nvSpPr>
        <p:spPr>
          <a:xfrm>
            <a:off x="508114"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9" name="Picture 18" descr="13-friends-photography-05.jpg"/>
          <p:cNvPicPr>
            <a:picLocks noChangeAspect="1"/>
          </p:cNvPicPr>
          <p:nvPr/>
        </p:nvPicPr>
        <p:blipFill>
          <a:blip r:embed="rId7"/>
          <a:stretch>
            <a:fillRect/>
          </a:stretch>
        </p:blipFill>
        <p:spPr>
          <a:xfrm>
            <a:off x="898727" y="4216400"/>
            <a:ext cx="1880022" cy="1879600"/>
          </a:xfrm>
          <a:prstGeom prst="rect">
            <a:avLst/>
          </a:prstGeom>
        </p:spPr>
      </p:pic>
      <p:sp>
        <p:nvSpPr>
          <p:cNvPr id="20" name="Rectangle 19"/>
          <p:cNvSpPr/>
          <p:nvPr/>
        </p:nvSpPr>
        <p:spPr>
          <a:xfrm>
            <a:off x="3347203"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1" name="Picture 20" descr="13-friends-photography-06.jpg"/>
          <p:cNvPicPr>
            <a:picLocks noChangeAspect="1"/>
          </p:cNvPicPr>
          <p:nvPr/>
        </p:nvPicPr>
        <p:blipFill>
          <a:blip r:embed="rId8"/>
          <a:stretch>
            <a:fillRect/>
          </a:stretch>
        </p:blipFill>
        <p:spPr>
          <a:xfrm>
            <a:off x="3737815" y="4216400"/>
            <a:ext cx="1880022" cy="1879600"/>
          </a:xfrm>
          <a:prstGeom prst="rect">
            <a:avLst/>
          </a:prstGeom>
        </p:spPr>
      </p:pic>
      <p:sp>
        <p:nvSpPr>
          <p:cNvPr id="22" name="TextBox 21"/>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23" name="TextBox 22"/>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29  —  ANNEXE / 35</a:t>
            </a:r>
          </a:p>
        </p:txBody>
      </p:sp>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7621714"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 03  —  QUATRE PILIERS, UN SYSTÈME</a:t>
            </a:r>
          </a:p>
        </p:txBody>
      </p:sp>
      <p:sp>
        <p:nvSpPr>
          <p:cNvPr id="7" name="TextBox 6"/>
          <p:cNvSpPr txBox="1"/>
          <p:nvPr/>
        </p:nvSpPr>
        <p:spPr>
          <a:xfrm>
            <a:off x="508114" y="1257300"/>
            <a:ext cx="11432572" cy="457200"/>
          </a:xfrm>
          <a:prstGeom prst="rect">
            <a:avLst/>
          </a:prstGeom>
          <a:noFill/>
        </p:spPr>
        <p:txBody>
          <a:bodyPr wrap="square" lIns="0" rIns="0" tIns="0" bIns="0">
            <a:spAutoFit/>
          </a:bodyPr>
          <a:lstStyle/>
          <a:p>
            <a:pPr algn="l">
              <a:lnSpc>
                <a:spcPct val="100000"/>
              </a:lnSpc>
            </a:pPr>
            <a:r>
              <a:rPr sz="3000" b="0" i="0">
                <a:solidFill>
                  <a:srgbClr val="F4EEDF"/>
                </a:solidFill>
                <a:latin typeface="Instrument Serif"/>
              </a:rPr>
              <a:t>Je porte quatre casquettes selon le brief.</a:t>
            </a:r>
          </a:p>
        </p:txBody>
      </p:sp>
      <p:sp>
        <p:nvSpPr>
          <p:cNvPr id="8" name="TextBox 7"/>
          <p:cNvSpPr txBox="1"/>
          <p:nvPr/>
        </p:nvSpPr>
        <p:spPr>
          <a:xfrm>
            <a:off x="508114" y="1905000"/>
            <a:ext cx="11432572" cy="254000"/>
          </a:xfrm>
          <a:prstGeom prst="rect">
            <a:avLst/>
          </a:prstGeom>
          <a:noFill/>
        </p:spPr>
        <p:txBody>
          <a:bodyPr wrap="square" lIns="0" rIns="0" tIns="0" bIns="0">
            <a:spAutoFit/>
          </a:bodyPr>
          <a:lstStyle/>
          <a:p>
            <a:pPr algn="l">
              <a:lnSpc>
                <a:spcPct val="100000"/>
              </a:lnSpc>
            </a:pPr>
            <a:r>
              <a:rPr sz="1100" b="0" i="1">
                <a:solidFill>
                  <a:srgbClr val="807868"/>
                </a:solidFill>
                <a:latin typeface="Instrument Serif"/>
              </a:rPr>
              <a:t>Chacune est un métier complet. Toutes partagent la même matière première : un point de vue de système sur la marque.</a:t>
            </a:r>
          </a:p>
        </p:txBody>
      </p:sp>
      <p:sp>
        <p:nvSpPr>
          <p:cNvPr id="9" name="Rectangle 8"/>
          <p:cNvSpPr/>
          <p:nvPr/>
        </p:nvSpPr>
        <p:spPr>
          <a:xfrm>
            <a:off x="508114" y="3429000"/>
            <a:ext cx="25405" cy="1143000"/>
          </a:xfrm>
          <a:prstGeom prst="rect">
            <a:avLst/>
          </a:prstGeom>
          <a:solidFill>
            <a:srgbClr val="D96A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762171" y="3251200"/>
            <a:ext cx="4827086" cy="177800"/>
          </a:xfrm>
          <a:prstGeom prst="rect">
            <a:avLst/>
          </a:prstGeom>
          <a:noFill/>
        </p:spPr>
        <p:txBody>
          <a:bodyPr wrap="square" lIns="0" rIns="0" tIns="0" bIns="0">
            <a:spAutoFit/>
          </a:bodyPr>
          <a:lstStyle/>
          <a:p>
            <a:pPr algn="l">
              <a:lnSpc>
                <a:spcPct val="100000"/>
              </a:lnSpc>
            </a:pPr>
            <a:r>
              <a:rPr sz="900" b="1" i="0" spc="300">
                <a:solidFill>
                  <a:srgbClr val="D96A2A"/>
                </a:solidFill>
                <a:latin typeface="JetBrains Mono"/>
              </a:rPr>
              <a:t>TOOLSMITH</a:t>
            </a:r>
          </a:p>
        </p:txBody>
      </p:sp>
      <p:sp>
        <p:nvSpPr>
          <p:cNvPr id="11" name="TextBox 10"/>
          <p:cNvSpPr txBox="1"/>
          <p:nvPr/>
        </p:nvSpPr>
        <p:spPr>
          <a:xfrm>
            <a:off x="762171" y="3505200"/>
            <a:ext cx="4827086" cy="304800"/>
          </a:xfrm>
          <a:prstGeom prst="rect">
            <a:avLst/>
          </a:prstGeom>
          <a:noFill/>
        </p:spPr>
        <p:txBody>
          <a:bodyPr wrap="square" lIns="0" rIns="0" tIns="0" bIns="0">
            <a:spAutoFit/>
          </a:bodyPr>
          <a:lstStyle/>
          <a:p>
            <a:pPr algn="l">
              <a:lnSpc>
                <a:spcPct val="100000"/>
              </a:lnSpc>
            </a:pPr>
            <a:r>
              <a:rPr sz="2000" b="0" i="0">
                <a:solidFill>
                  <a:srgbClr val="F4EEDF"/>
                </a:solidFill>
                <a:latin typeface="Instrument Serif"/>
              </a:rPr>
              <a:t>Je construis mes outils</a:t>
            </a:r>
          </a:p>
        </p:txBody>
      </p:sp>
      <p:sp>
        <p:nvSpPr>
          <p:cNvPr id="12" name="TextBox 11"/>
          <p:cNvSpPr txBox="1"/>
          <p:nvPr/>
        </p:nvSpPr>
        <p:spPr>
          <a:xfrm>
            <a:off x="762171" y="3937000"/>
            <a:ext cx="4827086" cy="6350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OS interne piloté par IA pour automatiser la méthode ADVE/RTIS — LaFusée (UPgraders).</a:t>
            </a:r>
          </a:p>
        </p:txBody>
      </p:sp>
      <p:sp>
        <p:nvSpPr>
          <p:cNvPr id="13" name="Rectangle 12"/>
          <p:cNvSpPr/>
          <p:nvPr/>
        </p:nvSpPr>
        <p:spPr>
          <a:xfrm>
            <a:off x="5970343" y="3429000"/>
            <a:ext cx="25405" cy="1143000"/>
          </a:xfrm>
          <a:prstGeom prst="rect">
            <a:avLst/>
          </a:prstGeom>
          <a:solidFill>
            <a:srgbClr val="D96A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4" name="TextBox 13"/>
          <p:cNvSpPr txBox="1"/>
          <p:nvPr/>
        </p:nvSpPr>
        <p:spPr>
          <a:xfrm>
            <a:off x="6224400" y="3251200"/>
            <a:ext cx="4827086" cy="177800"/>
          </a:xfrm>
          <a:prstGeom prst="rect">
            <a:avLst/>
          </a:prstGeom>
          <a:noFill/>
        </p:spPr>
        <p:txBody>
          <a:bodyPr wrap="square" lIns="0" rIns="0" tIns="0" bIns="0">
            <a:spAutoFit/>
          </a:bodyPr>
          <a:lstStyle/>
          <a:p>
            <a:pPr algn="l">
              <a:lnSpc>
                <a:spcPct val="100000"/>
              </a:lnSpc>
            </a:pPr>
            <a:r>
              <a:rPr sz="900" b="1" i="0" spc="300">
                <a:solidFill>
                  <a:srgbClr val="D96A2A"/>
                </a:solidFill>
                <a:latin typeface="JetBrains Mono"/>
              </a:rPr>
              <a:t>STRATÈGE</a:t>
            </a:r>
          </a:p>
        </p:txBody>
      </p:sp>
      <p:sp>
        <p:nvSpPr>
          <p:cNvPr id="15" name="TextBox 14"/>
          <p:cNvSpPr txBox="1"/>
          <p:nvPr/>
        </p:nvSpPr>
        <p:spPr>
          <a:xfrm>
            <a:off x="6224400" y="3505200"/>
            <a:ext cx="4827086" cy="304800"/>
          </a:xfrm>
          <a:prstGeom prst="rect">
            <a:avLst/>
          </a:prstGeom>
          <a:noFill/>
        </p:spPr>
        <p:txBody>
          <a:bodyPr wrap="square" lIns="0" rIns="0" tIns="0" bIns="0">
            <a:spAutoFit/>
          </a:bodyPr>
          <a:lstStyle/>
          <a:p>
            <a:pPr algn="l">
              <a:lnSpc>
                <a:spcPct val="100000"/>
              </a:lnSpc>
            </a:pPr>
            <a:r>
              <a:rPr sz="2000" b="0" i="0">
                <a:solidFill>
                  <a:srgbClr val="F4EEDF"/>
                </a:solidFill>
                <a:latin typeface="Instrument Serif"/>
              </a:rPr>
              <a:t>Je code la conversion</a:t>
            </a:r>
          </a:p>
        </p:txBody>
      </p:sp>
      <p:sp>
        <p:nvSpPr>
          <p:cNvPr id="16" name="TextBox 15"/>
          <p:cNvSpPr txBox="1"/>
          <p:nvPr/>
        </p:nvSpPr>
        <p:spPr>
          <a:xfrm>
            <a:off x="6224400" y="3937000"/>
            <a:ext cx="4827086" cy="6350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Méthode ADVE/RTIS : socle ADVE (Authenticité, Distinction, Valeur, Engagement) + propulseur RTIS (Risk, Track, Innovation, Stratégie).</a:t>
            </a:r>
          </a:p>
        </p:txBody>
      </p:sp>
      <p:sp>
        <p:nvSpPr>
          <p:cNvPr id="17" name="Rectangle 16"/>
          <p:cNvSpPr/>
          <p:nvPr/>
        </p:nvSpPr>
        <p:spPr>
          <a:xfrm>
            <a:off x="508114" y="5207000"/>
            <a:ext cx="25405" cy="1143000"/>
          </a:xfrm>
          <a:prstGeom prst="rect">
            <a:avLst/>
          </a:prstGeom>
          <a:solidFill>
            <a:srgbClr val="D96A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8" name="TextBox 17"/>
          <p:cNvSpPr txBox="1"/>
          <p:nvPr/>
        </p:nvSpPr>
        <p:spPr>
          <a:xfrm>
            <a:off x="762171" y="5029200"/>
            <a:ext cx="4827086" cy="177800"/>
          </a:xfrm>
          <a:prstGeom prst="rect">
            <a:avLst/>
          </a:prstGeom>
          <a:noFill/>
        </p:spPr>
        <p:txBody>
          <a:bodyPr wrap="square" lIns="0" rIns="0" tIns="0" bIns="0">
            <a:spAutoFit/>
          </a:bodyPr>
          <a:lstStyle/>
          <a:p>
            <a:pPr algn="l">
              <a:lnSpc>
                <a:spcPct val="100000"/>
              </a:lnSpc>
            </a:pPr>
            <a:r>
              <a:rPr sz="900" b="1" i="0" spc="300">
                <a:solidFill>
                  <a:srgbClr val="D96A2A"/>
                </a:solidFill>
                <a:latin typeface="JetBrains Mono"/>
              </a:rPr>
              <a:t>ARTISAN</a:t>
            </a:r>
          </a:p>
        </p:txBody>
      </p:sp>
      <p:sp>
        <p:nvSpPr>
          <p:cNvPr id="19" name="TextBox 18"/>
          <p:cNvSpPr txBox="1"/>
          <p:nvPr/>
        </p:nvSpPr>
        <p:spPr>
          <a:xfrm>
            <a:off x="762171" y="5283200"/>
            <a:ext cx="4827086" cy="304800"/>
          </a:xfrm>
          <a:prstGeom prst="rect">
            <a:avLst/>
          </a:prstGeom>
          <a:noFill/>
        </p:spPr>
        <p:txBody>
          <a:bodyPr wrap="square" lIns="0" rIns="0" tIns="0" bIns="0">
            <a:spAutoFit/>
          </a:bodyPr>
          <a:lstStyle/>
          <a:p>
            <a:pPr algn="l">
              <a:lnSpc>
                <a:spcPct val="100000"/>
              </a:lnSpc>
            </a:pPr>
            <a:r>
              <a:rPr sz="2000" b="0" i="0">
                <a:solidFill>
                  <a:srgbClr val="F4EEDF"/>
                </a:solidFill>
                <a:latin typeface="Instrument Serif"/>
              </a:rPr>
              <a:t>Je tiens l'objectif</a:t>
            </a:r>
          </a:p>
        </p:txBody>
      </p:sp>
      <p:sp>
        <p:nvSpPr>
          <p:cNvPr id="20" name="TextBox 19"/>
          <p:cNvSpPr txBox="1"/>
          <p:nvPr/>
        </p:nvSpPr>
        <p:spPr>
          <a:xfrm>
            <a:off x="762171" y="5715000"/>
            <a:ext cx="4827086" cy="6350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Photographie &amp; direction artistique pour artistes et marques premium.</a:t>
            </a:r>
          </a:p>
        </p:txBody>
      </p:sp>
      <p:sp>
        <p:nvSpPr>
          <p:cNvPr id="21" name="Rectangle 20"/>
          <p:cNvSpPr/>
          <p:nvPr/>
        </p:nvSpPr>
        <p:spPr>
          <a:xfrm>
            <a:off x="5970343" y="5207000"/>
            <a:ext cx="25405" cy="1143000"/>
          </a:xfrm>
          <a:prstGeom prst="rect">
            <a:avLst/>
          </a:prstGeom>
          <a:solidFill>
            <a:srgbClr val="D96A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TextBox 21"/>
          <p:cNvSpPr txBox="1"/>
          <p:nvPr/>
        </p:nvSpPr>
        <p:spPr>
          <a:xfrm>
            <a:off x="6224400" y="5029200"/>
            <a:ext cx="4827086" cy="177800"/>
          </a:xfrm>
          <a:prstGeom prst="rect">
            <a:avLst/>
          </a:prstGeom>
          <a:noFill/>
        </p:spPr>
        <p:txBody>
          <a:bodyPr wrap="square" lIns="0" rIns="0" tIns="0" bIns="0">
            <a:spAutoFit/>
          </a:bodyPr>
          <a:lstStyle/>
          <a:p>
            <a:pPr algn="l">
              <a:lnSpc>
                <a:spcPct val="100000"/>
              </a:lnSpc>
            </a:pPr>
            <a:r>
              <a:rPr sz="900" b="1" i="0" spc="300">
                <a:solidFill>
                  <a:srgbClr val="D96A2A"/>
                </a:solidFill>
                <a:latin typeface="JetBrains Mono"/>
              </a:rPr>
              <a:t>ARCHITECTE</a:t>
            </a:r>
          </a:p>
        </p:txBody>
      </p:sp>
      <p:sp>
        <p:nvSpPr>
          <p:cNvPr id="23" name="TextBox 22"/>
          <p:cNvSpPr txBox="1"/>
          <p:nvPr/>
        </p:nvSpPr>
        <p:spPr>
          <a:xfrm>
            <a:off x="6224400" y="5283200"/>
            <a:ext cx="4827086" cy="304800"/>
          </a:xfrm>
          <a:prstGeom prst="rect">
            <a:avLst/>
          </a:prstGeom>
          <a:noFill/>
        </p:spPr>
        <p:txBody>
          <a:bodyPr wrap="square" lIns="0" rIns="0" tIns="0" bIns="0">
            <a:spAutoFit/>
          </a:bodyPr>
          <a:lstStyle/>
          <a:p>
            <a:pPr algn="l">
              <a:lnSpc>
                <a:spcPct val="100000"/>
              </a:lnSpc>
            </a:pPr>
            <a:r>
              <a:rPr sz="2000" b="0" i="0">
                <a:solidFill>
                  <a:srgbClr val="F4EEDF"/>
                </a:solidFill>
                <a:latin typeface="Instrument Serif"/>
              </a:rPr>
              <a:t>Je dessine l'infrastructure</a:t>
            </a:r>
          </a:p>
        </p:txBody>
      </p:sp>
      <p:sp>
        <p:nvSpPr>
          <p:cNvPr id="24" name="TextBox 23"/>
          <p:cNvSpPr txBox="1"/>
          <p:nvPr/>
        </p:nvSpPr>
        <p:spPr>
          <a:xfrm>
            <a:off x="6224400" y="5715000"/>
            <a:ext cx="4827086" cy="6350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Systèmes de vente, hubs audiovisuels, écosystèmes d'engagement.</a:t>
            </a:r>
          </a:p>
        </p:txBody>
      </p:sp>
      <p:sp>
        <p:nvSpPr>
          <p:cNvPr id="25" name="TextBox 24"/>
          <p:cNvSpPr txBox="1"/>
          <p:nvPr/>
        </p:nvSpPr>
        <p:spPr>
          <a:xfrm>
            <a:off x="508114" y="6400800"/>
            <a:ext cx="2540571" cy="152400"/>
          </a:xfrm>
          <a:prstGeom prst="rect">
            <a:avLst/>
          </a:prstGeom>
          <a:noFill/>
        </p:spPr>
        <p:txBody>
          <a:bodyPr wrap="square" lIns="0" rIns="0" tIns="0" bIns="0">
            <a:spAutoFit/>
          </a:bodyPr>
          <a:lstStyle/>
          <a:p>
            <a:pPr algn="l">
              <a:lnSpc>
                <a:spcPct val="100000"/>
              </a:lnSpc>
            </a:pPr>
            <a:r>
              <a:rPr sz="800" b="0" i="1">
                <a:solidFill>
                  <a:srgbClr val="807868"/>
                </a:solidFill>
                <a:latin typeface="JetBrains Mono"/>
              </a:rPr>
              <a:t>xtincell.com</a:t>
            </a:r>
          </a:p>
        </p:txBody>
      </p:sp>
      <p:sp>
        <p:nvSpPr>
          <p:cNvPr id="26" name="TextBox 25"/>
          <p:cNvSpPr txBox="1"/>
          <p:nvPr/>
        </p:nvSpPr>
        <p:spPr>
          <a:xfrm>
            <a:off x="9146057" y="6400800"/>
            <a:ext cx="2540571" cy="1524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 05 / 19</a:t>
            </a:r>
          </a:p>
        </p:txBody>
      </p:sp>
    </p:spTree>
  </p:cSld>
  <p:clrMapOvr>
    <a:masterClrMapping/>
  </p:clrMapOvr>
</p:sld>
</file>

<file path=ppt/slides/slide5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8892000"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FRIENDS STUDIO × XTINCELL  ·  MASTERCLASS PHOTO</a:t>
            </a:r>
          </a:p>
        </p:txBody>
      </p:sp>
      <p:sp>
        <p:nvSpPr>
          <p:cNvPr id="7" name="TextBox 6"/>
          <p:cNvSpPr txBox="1"/>
          <p:nvPr/>
        </p:nvSpPr>
        <p:spPr>
          <a:xfrm>
            <a:off x="7621714" y="838200"/>
            <a:ext cx="4064914" cy="177800"/>
          </a:xfrm>
          <a:prstGeom prst="rect">
            <a:avLst/>
          </a:prstGeom>
          <a:noFill/>
        </p:spPr>
        <p:txBody>
          <a:bodyPr wrap="square" lIns="0" rIns="0" tIns="0" bIns="0">
            <a:spAutoFit/>
          </a:bodyPr>
          <a:lstStyle/>
          <a:p>
            <a:pPr algn="r">
              <a:lnSpc>
                <a:spcPct val="100000"/>
              </a:lnSpc>
            </a:pPr>
            <a:r>
              <a:rPr sz="900" b="0" i="1" spc="200">
                <a:solidFill>
                  <a:srgbClr val="D96A2A"/>
                </a:solidFill>
                <a:latin typeface="JetBrains Mono"/>
                <a:hlinkClick r:id="rId2"/>
              </a:rPr>
              <a:t>↗  @friendsphotographystudio</a:t>
            </a:r>
          </a:p>
        </p:txBody>
      </p:sp>
      <p:sp>
        <p:nvSpPr>
          <p:cNvPr id="8" name="TextBox 7"/>
          <p:cNvSpPr txBox="1"/>
          <p:nvPr/>
        </p:nvSpPr>
        <p:spPr>
          <a:xfrm>
            <a:off x="508114" y="1104900"/>
            <a:ext cx="11432572" cy="482600"/>
          </a:xfrm>
          <a:prstGeom prst="rect">
            <a:avLst/>
          </a:prstGeom>
          <a:noFill/>
        </p:spPr>
        <p:txBody>
          <a:bodyPr wrap="square" lIns="0" rIns="0" tIns="0" bIns="0">
            <a:spAutoFit/>
          </a:bodyPr>
          <a:lstStyle/>
          <a:p>
            <a:pPr algn="l">
              <a:lnSpc>
                <a:spcPct val="100000"/>
              </a:lnSpc>
            </a:pPr>
            <a:r>
              <a:rPr sz="2800" b="0" i="0">
                <a:solidFill>
                  <a:srgbClr val="F4EEDF"/>
                </a:solidFill>
                <a:latin typeface="Instrument Serif"/>
              </a:rPr>
              <a:t>APERO MASTERCLASS PHOTO</a:t>
            </a:r>
          </a:p>
        </p:txBody>
      </p:sp>
      <p:sp>
        <p:nvSpPr>
          <p:cNvPr id="9" name="TextBox 8"/>
          <p:cNvSpPr txBox="1"/>
          <p:nvPr/>
        </p:nvSpPr>
        <p:spPr>
          <a:xfrm>
            <a:off x="508114" y="1574800"/>
            <a:ext cx="11432572" cy="4572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Friends Studio × Xtincell · masterclass photographique. Les Apero Masterclass — événement de transmission « Comment ne pas rater sa photo » à 10.000 XAF, 15 places, Studio Friends Photography Bonamoussadi. Partenaires PondoPix, NTC.</a:t>
            </a:r>
          </a:p>
        </p:txBody>
      </p:sp>
      <p:sp>
        <p:nvSpPr>
          <p:cNvPr id="10" name="Rectangle 9"/>
          <p:cNvSpPr/>
          <p:nvPr/>
        </p:nvSpPr>
        <p:spPr>
          <a:xfrm>
            <a:off x="508114" y="2159000"/>
            <a:ext cx="6380391" cy="39370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14-apero-masterclass-03.jpg"/>
          <p:cNvPicPr>
            <a:picLocks noChangeAspect="1"/>
          </p:cNvPicPr>
          <p:nvPr/>
        </p:nvPicPr>
        <p:blipFill>
          <a:blip r:embed="rId3"/>
          <a:stretch>
            <a:fillRect/>
          </a:stretch>
        </p:blipFill>
        <p:spPr>
          <a:xfrm>
            <a:off x="2589745" y="2159000"/>
            <a:ext cx="2217129" cy="3937000"/>
          </a:xfrm>
          <a:prstGeom prst="rect">
            <a:avLst/>
          </a:prstGeom>
        </p:spPr>
      </p:pic>
      <p:sp>
        <p:nvSpPr>
          <p:cNvPr id="12" name="Rectangle 11"/>
          <p:cNvSpPr/>
          <p:nvPr/>
        </p:nvSpPr>
        <p:spPr>
          <a:xfrm>
            <a:off x="7066345" y="2159000"/>
            <a:ext cx="4620283"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Picture 12" descr="14-apero-masterclass-01.jpg"/>
          <p:cNvPicPr>
            <a:picLocks noChangeAspect="1"/>
          </p:cNvPicPr>
          <p:nvPr/>
        </p:nvPicPr>
        <p:blipFill>
          <a:blip r:embed="rId4"/>
          <a:stretch>
            <a:fillRect/>
          </a:stretch>
        </p:blipFill>
        <p:spPr>
          <a:xfrm>
            <a:off x="8436476" y="2159000"/>
            <a:ext cx="1880022" cy="1879600"/>
          </a:xfrm>
          <a:prstGeom prst="rect">
            <a:avLst/>
          </a:prstGeom>
        </p:spPr>
      </p:pic>
      <p:sp>
        <p:nvSpPr>
          <p:cNvPr id="14" name="Rectangle 13"/>
          <p:cNvSpPr/>
          <p:nvPr/>
        </p:nvSpPr>
        <p:spPr>
          <a:xfrm>
            <a:off x="7066345" y="4216400"/>
            <a:ext cx="4620283"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5" name="Picture 14" descr="14-apero-masterclass-02.jpg"/>
          <p:cNvPicPr>
            <a:picLocks noChangeAspect="1"/>
          </p:cNvPicPr>
          <p:nvPr/>
        </p:nvPicPr>
        <p:blipFill>
          <a:blip r:embed="rId5"/>
          <a:stretch>
            <a:fillRect/>
          </a:stretch>
        </p:blipFill>
        <p:spPr>
          <a:xfrm>
            <a:off x="8436476" y="4216400"/>
            <a:ext cx="1880022" cy="1879600"/>
          </a:xfrm>
          <a:prstGeom prst="rect">
            <a:avLst/>
          </a:prstGeom>
        </p:spPr>
      </p:pic>
      <p:sp>
        <p:nvSpPr>
          <p:cNvPr id="16" name="TextBox 15"/>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17" name="TextBox 16"/>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30  —  ANNEXE / 35</a:t>
            </a:r>
          </a:p>
        </p:txBody>
      </p:sp>
    </p:spTree>
  </p:cSld>
  <p:clrMapOvr>
    <a:masterClrMapping/>
  </p:clrMapOvr>
</p:sld>
</file>

<file path=ppt/slides/slide5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8892000"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RÉOUVERTURE ANTICIPÉE  ·  CAN 2024</a:t>
            </a:r>
          </a:p>
        </p:txBody>
      </p:sp>
      <p:sp>
        <p:nvSpPr>
          <p:cNvPr id="7" name="TextBox 6"/>
          <p:cNvSpPr txBox="1"/>
          <p:nvPr/>
        </p:nvSpPr>
        <p:spPr>
          <a:xfrm>
            <a:off x="7621714" y="838200"/>
            <a:ext cx="4064914" cy="177800"/>
          </a:xfrm>
          <a:prstGeom prst="rect">
            <a:avLst/>
          </a:prstGeom>
          <a:noFill/>
        </p:spPr>
        <p:txBody>
          <a:bodyPr wrap="square" lIns="0" rIns="0" tIns="0" bIns="0">
            <a:spAutoFit/>
          </a:bodyPr>
          <a:lstStyle/>
          <a:p>
            <a:pPr algn="r">
              <a:lnSpc>
                <a:spcPct val="100000"/>
              </a:lnSpc>
            </a:pPr>
            <a:r>
              <a:rPr sz="900" b="0" i="1" spc="200">
                <a:solidFill>
                  <a:srgbClr val="D96A2A"/>
                </a:solidFill>
                <a:latin typeface="JetBrains Mono"/>
                <a:hlinkClick r:id="rId2"/>
              </a:rPr>
              <a:t>↗  facebook.com/FriendsFood237</a:t>
            </a:r>
          </a:p>
        </p:txBody>
      </p:sp>
      <p:sp>
        <p:nvSpPr>
          <p:cNvPr id="8" name="TextBox 7"/>
          <p:cNvSpPr txBox="1"/>
          <p:nvPr/>
        </p:nvSpPr>
        <p:spPr>
          <a:xfrm>
            <a:off x="508114" y="1104900"/>
            <a:ext cx="11432572" cy="482600"/>
          </a:xfrm>
          <a:prstGeom prst="rect">
            <a:avLst/>
          </a:prstGeom>
          <a:noFill/>
        </p:spPr>
        <p:txBody>
          <a:bodyPr wrap="square" lIns="0" rIns="0" tIns="0" bIns="0">
            <a:spAutoFit/>
          </a:bodyPr>
          <a:lstStyle/>
          <a:p>
            <a:pPr algn="l">
              <a:lnSpc>
                <a:spcPct val="100000"/>
              </a:lnSpc>
            </a:pPr>
            <a:r>
              <a:rPr sz="2800" b="0" i="0">
                <a:solidFill>
                  <a:srgbClr val="F4EEDF"/>
                </a:solidFill>
                <a:latin typeface="Instrument Serif"/>
              </a:rPr>
              <a:t>FRIENDSFOOD — RESTAU GRILL</a:t>
            </a:r>
          </a:p>
        </p:txBody>
      </p:sp>
      <p:sp>
        <p:nvSpPr>
          <p:cNvPr id="9" name="TextBox 8"/>
          <p:cNvSpPr txBox="1"/>
          <p:nvPr/>
        </p:nvSpPr>
        <p:spPr>
          <a:xfrm>
            <a:off x="508114" y="1574800"/>
            <a:ext cx="11432572" cy="4572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DA · réouverture restaurant. FriendsFood (restau-grill Friends Photo) — poster réouverture anticipée CAN 2024, signature « Vibrons au rythme de la Coupe d'Afrique », food photography (grill, sauces, mix viande).</a:t>
            </a:r>
          </a:p>
        </p:txBody>
      </p:sp>
      <p:sp>
        <p:nvSpPr>
          <p:cNvPr id="10" name="Rectangle 9"/>
          <p:cNvSpPr/>
          <p:nvPr/>
        </p:nvSpPr>
        <p:spPr>
          <a:xfrm>
            <a:off x="508114" y="2159000"/>
            <a:ext cx="5500337" cy="39370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15-friendsfood-restau-01.jpg"/>
          <p:cNvPicPr>
            <a:picLocks noChangeAspect="1"/>
          </p:cNvPicPr>
          <p:nvPr/>
        </p:nvPicPr>
        <p:blipFill>
          <a:blip r:embed="rId3"/>
          <a:stretch>
            <a:fillRect/>
          </a:stretch>
        </p:blipFill>
        <p:spPr>
          <a:xfrm>
            <a:off x="1289340" y="2159000"/>
            <a:ext cx="3937885" cy="3937000"/>
          </a:xfrm>
          <a:prstGeom prst="rect">
            <a:avLst/>
          </a:prstGeom>
        </p:spPr>
      </p:pic>
      <p:sp>
        <p:nvSpPr>
          <p:cNvPr id="12" name="Rectangle 11"/>
          <p:cNvSpPr/>
          <p:nvPr/>
        </p:nvSpPr>
        <p:spPr>
          <a:xfrm>
            <a:off x="6186291" y="2159000"/>
            <a:ext cx="5500337" cy="39370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Picture 12" descr="15-friendsfood-restau-02.jpg"/>
          <p:cNvPicPr>
            <a:picLocks noChangeAspect="1"/>
          </p:cNvPicPr>
          <p:nvPr/>
        </p:nvPicPr>
        <p:blipFill>
          <a:blip r:embed="rId4"/>
          <a:stretch>
            <a:fillRect/>
          </a:stretch>
        </p:blipFill>
        <p:spPr>
          <a:xfrm>
            <a:off x="8027158" y="2159000"/>
            <a:ext cx="1818604" cy="3937000"/>
          </a:xfrm>
          <a:prstGeom prst="rect">
            <a:avLst/>
          </a:prstGeom>
        </p:spPr>
      </p:pic>
      <p:sp>
        <p:nvSpPr>
          <p:cNvPr id="14" name="TextBox 13"/>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15" name="TextBox 14"/>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31  —  ANNEXE / 35</a:t>
            </a:r>
          </a:p>
        </p:txBody>
      </p:sp>
    </p:spTree>
  </p:cSld>
  <p:clrMapOvr>
    <a:masterClrMapping/>
  </p:clrMapOvr>
</p:sld>
</file>

<file path=ppt/slides/slide5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8892000"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SALATIEL, MINK'S, BOVANN × TENOR  ·  DA MUSIQUE</a:t>
            </a:r>
          </a:p>
        </p:txBody>
      </p:sp>
      <p:sp>
        <p:nvSpPr>
          <p:cNvPr id="7" name="TextBox 6"/>
          <p:cNvSpPr txBox="1"/>
          <p:nvPr/>
        </p:nvSpPr>
        <p:spPr>
          <a:xfrm>
            <a:off x="7621714" y="838200"/>
            <a:ext cx="4064914" cy="177800"/>
          </a:xfrm>
          <a:prstGeom prst="rect">
            <a:avLst/>
          </a:prstGeom>
          <a:noFill/>
        </p:spPr>
        <p:txBody>
          <a:bodyPr wrap="square" lIns="0" rIns="0" tIns="0" bIns="0">
            <a:spAutoFit/>
          </a:bodyPr>
          <a:lstStyle/>
          <a:p>
            <a:pPr algn="r">
              <a:lnSpc>
                <a:spcPct val="100000"/>
              </a:lnSpc>
            </a:pPr>
            <a:r>
              <a:rPr sz="900" b="0" i="1" spc="200">
                <a:solidFill>
                  <a:srgbClr val="D96A2A"/>
                </a:solidFill>
                <a:latin typeface="JetBrains Mono"/>
                <a:hlinkClick r:id="rId2"/>
              </a:rPr>
              <a:t>↗  behance.net/xtincell</a:t>
            </a:r>
          </a:p>
        </p:txBody>
      </p:sp>
      <p:sp>
        <p:nvSpPr>
          <p:cNvPr id="8" name="TextBox 7"/>
          <p:cNvSpPr txBox="1"/>
          <p:nvPr/>
        </p:nvSpPr>
        <p:spPr>
          <a:xfrm>
            <a:off x="508114" y="1104900"/>
            <a:ext cx="11432572" cy="482600"/>
          </a:xfrm>
          <a:prstGeom prst="rect">
            <a:avLst/>
          </a:prstGeom>
          <a:noFill/>
        </p:spPr>
        <p:txBody>
          <a:bodyPr wrap="square" lIns="0" rIns="0" tIns="0" bIns="0">
            <a:spAutoFit/>
          </a:bodyPr>
          <a:lstStyle/>
          <a:p>
            <a:pPr algn="l">
              <a:lnSpc>
                <a:spcPct val="100000"/>
              </a:lnSpc>
            </a:pPr>
            <a:r>
              <a:rPr sz="2800" b="0" i="0">
                <a:solidFill>
                  <a:srgbClr val="F4EEDF"/>
                </a:solidFill>
                <a:latin typeface="Instrument Serif"/>
              </a:rPr>
              <a:t>MUSIC — COVERS &amp; CAMPAGNES</a:t>
            </a:r>
          </a:p>
        </p:txBody>
      </p:sp>
      <p:sp>
        <p:nvSpPr>
          <p:cNvPr id="9" name="TextBox 8"/>
          <p:cNvSpPr txBox="1"/>
          <p:nvPr/>
        </p:nvSpPr>
        <p:spPr>
          <a:xfrm>
            <a:off x="508114" y="1574800"/>
            <a:ext cx="11432572" cy="4572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DA · campagnes musique. Salatiel (Chez la belle famille), Closer (Disponible sur toutes plateformes), Bonnie (Moodfix), Cabinet Chrome (Bilan de compétences), Goodloc's (C'est la fête), Journée Internationale des Droits des Femmes (meloland studio).</a:t>
            </a:r>
          </a:p>
        </p:txBody>
      </p:sp>
      <p:sp>
        <p:nvSpPr>
          <p:cNvPr id="10" name="Rectangle 9"/>
          <p:cNvSpPr/>
          <p:nvPr/>
        </p:nvSpPr>
        <p:spPr>
          <a:xfrm>
            <a:off x="508114"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locko-uma-02.jpg"/>
          <p:cNvPicPr>
            <a:picLocks noChangeAspect="1"/>
          </p:cNvPicPr>
          <p:nvPr/>
        </p:nvPicPr>
        <p:blipFill>
          <a:blip r:embed="rId3"/>
          <a:stretch>
            <a:fillRect/>
          </a:stretch>
        </p:blipFill>
        <p:spPr>
          <a:xfrm>
            <a:off x="898727" y="2159000"/>
            <a:ext cx="1880022" cy="1879600"/>
          </a:xfrm>
          <a:prstGeom prst="rect">
            <a:avLst/>
          </a:prstGeom>
        </p:spPr>
      </p:pic>
      <p:sp>
        <p:nvSpPr>
          <p:cNvPr id="12" name="Rectangle 11"/>
          <p:cNvSpPr/>
          <p:nvPr/>
        </p:nvSpPr>
        <p:spPr>
          <a:xfrm>
            <a:off x="3347203"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Picture 12" descr="locko-uma-03.jpg"/>
          <p:cNvPicPr>
            <a:picLocks noChangeAspect="1"/>
          </p:cNvPicPr>
          <p:nvPr/>
        </p:nvPicPr>
        <p:blipFill>
          <a:blip r:embed="rId4"/>
          <a:stretch>
            <a:fillRect/>
          </a:stretch>
        </p:blipFill>
        <p:spPr>
          <a:xfrm>
            <a:off x="3737815" y="2159000"/>
            <a:ext cx="1880022" cy="1879600"/>
          </a:xfrm>
          <a:prstGeom prst="rect">
            <a:avLst/>
          </a:prstGeom>
        </p:spPr>
      </p:pic>
      <p:sp>
        <p:nvSpPr>
          <p:cNvPr id="14" name="Rectangle 13"/>
          <p:cNvSpPr/>
          <p:nvPr/>
        </p:nvSpPr>
        <p:spPr>
          <a:xfrm>
            <a:off x="6186291"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5" name="Picture 14" descr="locko-uma-04.jpg"/>
          <p:cNvPicPr>
            <a:picLocks noChangeAspect="1"/>
          </p:cNvPicPr>
          <p:nvPr/>
        </p:nvPicPr>
        <p:blipFill>
          <a:blip r:embed="rId5"/>
          <a:stretch>
            <a:fillRect/>
          </a:stretch>
        </p:blipFill>
        <p:spPr>
          <a:xfrm>
            <a:off x="6576904" y="2159000"/>
            <a:ext cx="1880022" cy="1879600"/>
          </a:xfrm>
          <a:prstGeom prst="rect">
            <a:avLst/>
          </a:prstGeom>
        </p:spPr>
      </p:pic>
      <p:sp>
        <p:nvSpPr>
          <p:cNvPr id="16" name="Rectangle 15"/>
          <p:cNvSpPr/>
          <p:nvPr/>
        </p:nvSpPr>
        <p:spPr>
          <a:xfrm>
            <a:off x="9025380"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7" name="Picture 16" descr="locko-uma-05.jpg"/>
          <p:cNvPicPr>
            <a:picLocks noChangeAspect="1"/>
          </p:cNvPicPr>
          <p:nvPr/>
        </p:nvPicPr>
        <p:blipFill>
          <a:blip r:embed="rId6"/>
          <a:stretch>
            <a:fillRect/>
          </a:stretch>
        </p:blipFill>
        <p:spPr>
          <a:xfrm>
            <a:off x="9415993" y="2159000"/>
            <a:ext cx="1880022" cy="1879600"/>
          </a:xfrm>
          <a:prstGeom prst="rect">
            <a:avLst/>
          </a:prstGeom>
        </p:spPr>
      </p:pic>
      <p:sp>
        <p:nvSpPr>
          <p:cNvPr id="18" name="Rectangle 17"/>
          <p:cNvSpPr/>
          <p:nvPr/>
        </p:nvSpPr>
        <p:spPr>
          <a:xfrm>
            <a:off x="508114"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9" name="Picture 18" descr="charlotte-dipanda-uma-02.jpg"/>
          <p:cNvPicPr>
            <a:picLocks noChangeAspect="1"/>
          </p:cNvPicPr>
          <p:nvPr/>
        </p:nvPicPr>
        <p:blipFill>
          <a:blip r:embed="rId7"/>
          <a:stretch>
            <a:fillRect/>
          </a:stretch>
        </p:blipFill>
        <p:spPr>
          <a:xfrm>
            <a:off x="898727" y="4216400"/>
            <a:ext cx="1880022" cy="1879600"/>
          </a:xfrm>
          <a:prstGeom prst="rect">
            <a:avLst/>
          </a:prstGeom>
        </p:spPr>
      </p:pic>
      <p:sp>
        <p:nvSpPr>
          <p:cNvPr id="20" name="Rectangle 19"/>
          <p:cNvSpPr/>
          <p:nvPr/>
        </p:nvSpPr>
        <p:spPr>
          <a:xfrm>
            <a:off x="3347203"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1" name="Picture 20" descr="charlotte-dipanda-uma-03.jpg"/>
          <p:cNvPicPr>
            <a:picLocks noChangeAspect="1"/>
          </p:cNvPicPr>
          <p:nvPr/>
        </p:nvPicPr>
        <p:blipFill>
          <a:blip r:embed="rId8"/>
          <a:stretch>
            <a:fillRect/>
          </a:stretch>
        </p:blipFill>
        <p:spPr>
          <a:xfrm>
            <a:off x="3737815" y="4216400"/>
            <a:ext cx="1880022" cy="1879600"/>
          </a:xfrm>
          <a:prstGeom prst="rect">
            <a:avLst/>
          </a:prstGeom>
        </p:spPr>
      </p:pic>
      <p:sp>
        <p:nvSpPr>
          <p:cNvPr id="22" name="TextBox 21"/>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23" name="TextBox 22"/>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32  —  ANNEXE / 35</a:t>
            </a:r>
          </a:p>
        </p:txBody>
      </p:sp>
    </p:spTree>
  </p:cSld>
  <p:clrMapOvr>
    <a:masterClrMapping/>
  </p:clrMapOvr>
</p:sld>
</file>

<file path=ppt/slides/slide5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8892000"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BATTLE OF THE BADDEST  ·  PREDATOR VS GYPSY KING</a:t>
            </a:r>
          </a:p>
        </p:txBody>
      </p:sp>
      <p:sp>
        <p:nvSpPr>
          <p:cNvPr id="7" name="TextBox 6"/>
          <p:cNvSpPr txBox="1"/>
          <p:nvPr/>
        </p:nvSpPr>
        <p:spPr>
          <a:xfrm>
            <a:off x="7621714" y="838200"/>
            <a:ext cx="4064914" cy="177800"/>
          </a:xfrm>
          <a:prstGeom prst="rect">
            <a:avLst/>
          </a:prstGeom>
          <a:noFill/>
        </p:spPr>
        <p:txBody>
          <a:bodyPr wrap="square" lIns="0" rIns="0" tIns="0" bIns="0">
            <a:spAutoFit/>
          </a:bodyPr>
          <a:lstStyle/>
          <a:p>
            <a:pPr algn="r">
              <a:lnSpc>
                <a:spcPct val="100000"/>
              </a:lnSpc>
            </a:pPr>
            <a:r>
              <a:rPr sz="900" b="0" i="1" spc="200">
                <a:solidFill>
                  <a:srgbClr val="D96A2A"/>
                </a:solidFill>
                <a:latin typeface="JetBrains Mono"/>
                <a:hlinkClick r:id="rId2"/>
              </a:rPr>
              <a:t>↗  @francisngannou</a:t>
            </a:r>
          </a:p>
        </p:txBody>
      </p:sp>
      <p:sp>
        <p:nvSpPr>
          <p:cNvPr id="8" name="TextBox 7"/>
          <p:cNvSpPr txBox="1"/>
          <p:nvPr/>
        </p:nvSpPr>
        <p:spPr>
          <a:xfrm>
            <a:off x="508114" y="1104900"/>
            <a:ext cx="11432572" cy="482600"/>
          </a:xfrm>
          <a:prstGeom prst="rect">
            <a:avLst/>
          </a:prstGeom>
          <a:noFill/>
        </p:spPr>
        <p:txBody>
          <a:bodyPr wrap="square" lIns="0" rIns="0" tIns="0" bIns="0">
            <a:spAutoFit/>
          </a:bodyPr>
          <a:lstStyle/>
          <a:p>
            <a:pPr algn="l">
              <a:lnSpc>
                <a:spcPct val="100000"/>
              </a:lnSpc>
            </a:pPr>
            <a:r>
              <a:rPr sz="2800" b="0" i="0">
                <a:solidFill>
                  <a:srgbClr val="F4EEDF"/>
                </a:solidFill>
                <a:latin typeface="Instrument Serif"/>
              </a:rPr>
              <a:t>FRANCIS NGANNOU — THE BADDEST</a:t>
            </a:r>
          </a:p>
        </p:txBody>
      </p:sp>
      <p:sp>
        <p:nvSpPr>
          <p:cNvPr id="9" name="TextBox 8"/>
          <p:cNvSpPr txBox="1"/>
          <p:nvPr/>
        </p:nvSpPr>
        <p:spPr>
          <a:xfrm>
            <a:off x="508114" y="1574800"/>
            <a:ext cx="11432572" cy="4572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DA · sport boxing · campagne pré-fight. Francis Ngannou (Predator, MMA UFC Champion) — visuels The Baddest Champion, Battle of the Baddest vs Tyson Fury (Gypsy King, WBC Boxe Champion), Riyadh Season 28 octobre. Drapeaux, scénographie ring.</a:t>
            </a:r>
          </a:p>
        </p:txBody>
      </p:sp>
      <p:sp>
        <p:nvSpPr>
          <p:cNvPr id="10" name="Rectangle 9"/>
          <p:cNvSpPr/>
          <p:nvPr/>
        </p:nvSpPr>
        <p:spPr>
          <a:xfrm>
            <a:off x="508114" y="2159000"/>
            <a:ext cx="6380391" cy="39370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17-ngannou-sports-01.jpg"/>
          <p:cNvPicPr>
            <a:picLocks noChangeAspect="1"/>
          </p:cNvPicPr>
          <p:nvPr/>
        </p:nvPicPr>
        <p:blipFill>
          <a:blip r:embed="rId3"/>
          <a:stretch>
            <a:fillRect/>
          </a:stretch>
        </p:blipFill>
        <p:spPr>
          <a:xfrm>
            <a:off x="2590532" y="2159000"/>
            <a:ext cx="2215555" cy="3937000"/>
          </a:xfrm>
          <a:prstGeom prst="rect">
            <a:avLst/>
          </a:prstGeom>
        </p:spPr>
      </p:pic>
      <p:sp>
        <p:nvSpPr>
          <p:cNvPr id="12" name="Rectangle 11"/>
          <p:cNvSpPr/>
          <p:nvPr/>
        </p:nvSpPr>
        <p:spPr>
          <a:xfrm>
            <a:off x="7066345" y="2159000"/>
            <a:ext cx="4620283"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Picture 12" descr="17-ngannou-sports-02.jpg"/>
          <p:cNvPicPr>
            <a:picLocks noChangeAspect="1"/>
          </p:cNvPicPr>
          <p:nvPr/>
        </p:nvPicPr>
        <p:blipFill>
          <a:blip r:embed="rId4"/>
          <a:stretch>
            <a:fillRect/>
          </a:stretch>
        </p:blipFill>
        <p:spPr>
          <a:xfrm>
            <a:off x="8436476" y="2159000"/>
            <a:ext cx="1880022" cy="1879600"/>
          </a:xfrm>
          <a:prstGeom prst="rect">
            <a:avLst/>
          </a:prstGeom>
        </p:spPr>
      </p:pic>
      <p:sp>
        <p:nvSpPr>
          <p:cNvPr id="14" name="Rectangle 13"/>
          <p:cNvSpPr/>
          <p:nvPr/>
        </p:nvSpPr>
        <p:spPr>
          <a:xfrm>
            <a:off x="7066345" y="4216400"/>
            <a:ext cx="4620283"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5" name="Picture 14" descr="17-ngannou-sports-03.jpg"/>
          <p:cNvPicPr>
            <a:picLocks noChangeAspect="1"/>
          </p:cNvPicPr>
          <p:nvPr/>
        </p:nvPicPr>
        <p:blipFill>
          <a:blip r:embed="rId5"/>
          <a:stretch>
            <a:fillRect/>
          </a:stretch>
        </p:blipFill>
        <p:spPr>
          <a:xfrm>
            <a:off x="8436476" y="4216400"/>
            <a:ext cx="1880022" cy="1879600"/>
          </a:xfrm>
          <a:prstGeom prst="rect">
            <a:avLst/>
          </a:prstGeom>
        </p:spPr>
      </p:pic>
      <p:sp>
        <p:nvSpPr>
          <p:cNvPr id="16" name="TextBox 15"/>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17" name="TextBox 16"/>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33  —  ANNEXE / 35</a:t>
            </a:r>
          </a:p>
        </p:txBody>
      </p:sp>
    </p:spTree>
  </p:cSld>
  <p:clrMapOvr>
    <a:masterClrMapping/>
  </p:clrMapOvr>
</p:sld>
</file>

<file path=ppt/slides/slide5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8892000"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A PLACE TO CHILL  ·  BREAK FAST &amp; FURIOUS  ·  DOUALA</a:t>
            </a:r>
          </a:p>
        </p:txBody>
      </p:sp>
      <p:sp>
        <p:nvSpPr>
          <p:cNvPr id="7" name="TextBox 6"/>
          <p:cNvSpPr txBox="1"/>
          <p:nvPr/>
        </p:nvSpPr>
        <p:spPr>
          <a:xfrm>
            <a:off x="7621714" y="838200"/>
            <a:ext cx="4064914" cy="177800"/>
          </a:xfrm>
          <a:prstGeom prst="rect">
            <a:avLst/>
          </a:prstGeom>
          <a:noFill/>
        </p:spPr>
        <p:txBody>
          <a:bodyPr wrap="square" lIns="0" rIns="0" tIns="0" bIns="0">
            <a:spAutoFit/>
          </a:bodyPr>
          <a:lstStyle/>
          <a:p>
            <a:pPr algn="r">
              <a:lnSpc>
                <a:spcPct val="100000"/>
              </a:lnSpc>
            </a:pPr>
            <a:r>
              <a:rPr sz="900" b="0" i="1" spc="200">
                <a:solidFill>
                  <a:srgbClr val="D96A2A"/>
                </a:solidFill>
                <a:latin typeface="JetBrains Mono"/>
                <a:hlinkClick r:id="rId2"/>
              </a:rPr>
              <a:t>↗  @zebffclub</a:t>
            </a:r>
          </a:p>
        </p:txBody>
      </p:sp>
      <p:sp>
        <p:nvSpPr>
          <p:cNvPr id="8" name="TextBox 7"/>
          <p:cNvSpPr txBox="1"/>
          <p:nvPr/>
        </p:nvSpPr>
        <p:spPr>
          <a:xfrm>
            <a:off x="508114" y="1104900"/>
            <a:ext cx="11432572" cy="482600"/>
          </a:xfrm>
          <a:prstGeom prst="rect">
            <a:avLst/>
          </a:prstGeom>
          <a:noFill/>
        </p:spPr>
        <p:txBody>
          <a:bodyPr wrap="square" lIns="0" rIns="0" tIns="0" bIns="0">
            <a:spAutoFit/>
          </a:bodyPr>
          <a:lstStyle/>
          <a:p>
            <a:pPr algn="l">
              <a:lnSpc>
                <a:spcPct val="100000"/>
              </a:lnSpc>
            </a:pPr>
            <a:r>
              <a:rPr sz="2800" b="0" i="0">
                <a:solidFill>
                  <a:srgbClr val="F4EEDF"/>
                </a:solidFill>
                <a:latin typeface="Instrument Serif"/>
              </a:rPr>
              <a:t>THE BFF CLUB — IDENTITÉ</a:t>
            </a:r>
          </a:p>
        </p:txBody>
      </p:sp>
      <p:sp>
        <p:nvSpPr>
          <p:cNvPr id="9" name="TextBox 8"/>
          <p:cNvSpPr txBox="1"/>
          <p:nvPr/>
        </p:nvSpPr>
        <p:spPr>
          <a:xfrm>
            <a:off x="508114" y="1574800"/>
            <a:ext cx="11432572" cy="4572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Identité de lieu · Douala (Carrefour Keguem, Makepe). The BFF Club (Break, Fast &amp; Furious) — signature « A place to chill », logo infinity, banner « A place for your crew ». Identité chaleureuse, post Instagram @zebffclub.</a:t>
            </a:r>
          </a:p>
        </p:txBody>
      </p:sp>
      <p:sp>
        <p:nvSpPr>
          <p:cNvPr id="10" name="Rectangle 9"/>
          <p:cNvSpPr/>
          <p:nvPr/>
        </p:nvSpPr>
        <p:spPr>
          <a:xfrm>
            <a:off x="508114" y="2159000"/>
            <a:ext cx="5500337" cy="39370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18-bff-club-01.jpg"/>
          <p:cNvPicPr>
            <a:picLocks noChangeAspect="1"/>
          </p:cNvPicPr>
          <p:nvPr/>
        </p:nvPicPr>
        <p:blipFill>
          <a:blip r:embed="rId3"/>
          <a:stretch>
            <a:fillRect/>
          </a:stretch>
        </p:blipFill>
        <p:spPr>
          <a:xfrm>
            <a:off x="508114" y="3014848"/>
            <a:ext cx="5500337" cy="2225302"/>
          </a:xfrm>
          <a:prstGeom prst="rect">
            <a:avLst/>
          </a:prstGeom>
        </p:spPr>
      </p:pic>
      <p:sp>
        <p:nvSpPr>
          <p:cNvPr id="12" name="Rectangle 11"/>
          <p:cNvSpPr/>
          <p:nvPr/>
        </p:nvSpPr>
        <p:spPr>
          <a:xfrm>
            <a:off x="6186291" y="2159000"/>
            <a:ext cx="5500337" cy="39370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Picture 12" descr="18-bff-club-02.jpg"/>
          <p:cNvPicPr>
            <a:picLocks noChangeAspect="1"/>
          </p:cNvPicPr>
          <p:nvPr/>
        </p:nvPicPr>
        <p:blipFill>
          <a:blip r:embed="rId4"/>
          <a:stretch>
            <a:fillRect/>
          </a:stretch>
        </p:blipFill>
        <p:spPr>
          <a:xfrm>
            <a:off x="7543793" y="2159000"/>
            <a:ext cx="2785333" cy="3937000"/>
          </a:xfrm>
          <a:prstGeom prst="rect">
            <a:avLst/>
          </a:prstGeom>
        </p:spPr>
      </p:pic>
      <p:sp>
        <p:nvSpPr>
          <p:cNvPr id="14" name="TextBox 13"/>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15" name="TextBox 14"/>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34  —  ANNEXE / 35</a:t>
            </a:r>
          </a:p>
        </p:txBody>
      </p:sp>
    </p:spTree>
  </p:cSld>
  <p:clrMapOvr>
    <a:masterClrMapping/>
  </p:clrMapOvr>
</p:sld>
</file>

<file path=ppt/slides/slide5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8892000"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THEAUGMENTEDCREATIVE  ·  @SPARXKTL  ·  PRATIQUE IA GÉNÉRATIVE</a:t>
            </a:r>
          </a:p>
        </p:txBody>
      </p:sp>
      <p:sp>
        <p:nvSpPr>
          <p:cNvPr id="7" name="TextBox 6"/>
          <p:cNvSpPr txBox="1"/>
          <p:nvPr/>
        </p:nvSpPr>
        <p:spPr>
          <a:xfrm>
            <a:off x="7621714" y="838200"/>
            <a:ext cx="4064914" cy="177800"/>
          </a:xfrm>
          <a:prstGeom prst="rect">
            <a:avLst/>
          </a:prstGeom>
          <a:noFill/>
        </p:spPr>
        <p:txBody>
          <a:bodyPr wrap="square" lIns="0" rIns="0" tIns="0" bIns="0">
            <a:spAutoFit/>
          </a:bodyPr>
          <a:lstStyle/>
          <a:p>
            <a:pPr algn="r">
              <a:lnSpc>
                <a:spcPct val="100000"/>
              </a:lnSpc>
            </a:pPr>
            <a:r>
              <a:rPr sz="900" b="0" i="1" spc="200">
                <a:solidFill>
                  <a:srgbClr val="D96A2A"/>
                </a:solidFill>
                <a:latin typeface="JetBrains Mono"/>
                <a:hlinkClick r:id="rId2"/>
              </a:rPr>
              <a:t>↗  @sparxktl</a:t>
            </a:r>
          </a:p>
        </p:txBody>
      </p:sp>
      <p:sp>
        <p:nvSpPr>
          <p:cNvPr id="8" name="TextBox 7"/>
          <p:cNvSpPr txBox="1"/>
          <p:nvPr/>
        </p:nvSpPr>
        <p:spPr>
          <a:xfrm>
            <a:off x="508114" y="1104900"/>
            <a:ext cx="11432572" cy="482600"/>
          </a:xfrm>
          <a:prstGeom prst="rect">
            <a:avLst/>
          </a:prstGeom>
          <a:noFill/>
        </p:spPr>
        <p:txBody>
          <a:bodyPr wrap="square" lIns="0" rIns="0" tIns="0" bIns="0">
            <a:spAutoFit/>
          </a:bodyPr>
          <a:lstStyle/>
          <a:p>
            <a:pPr algn="l">
              <a:lnSpc>
                <a:spcPct val="100000"/>
              </a:lnSpc>
            </a:pPr>
            <a:r>
              <a:rPr sz="2800" b="0" i="0">
                <a:solidFill>
                  <a:srgbClr val="F4EEDF"/>
                </a:solidFill>
                <a:latin typeface="Instrument Serif"/>
              </a:rPr>
              <a:t>AI COLLECTION — INKTOBER</a:t>
            </a:r>
          </a:p>
        </p:txBody>
      </p:sp>
      <p:sp>
        <p:nvSpPr>
          <p:cNvPr id="9" name="TextBox 8"/>
          <p:cNvSpPr txBox="1"/>
          <p:nvPr/>
        </p:nvSpPr>
        <p:spPr>
          <a:xfrm>
            <a:off x="508114" y="1574800"/>
            <a:ext cx="11432572" cy="4572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Pratique IA générative · Inktober 2023 (TheAugmentedCreative · @sparxktl). Sélection de visuels génératifs : Day 03 Path, Day 08 Toad, Day 11 Wander, Day 15 Dagger, Day 23 Celestial, Day 25 Dangerous, Day 27 Beast. Style toile montée — encres rouge/noir/or.</a:t>
            </a:r>
          </a:p>
        </p:txBody>
      </p:sp>
      <p:sp>
        <p:nvSpPr>
          <p:cNvPr id="10" name="Rectangle 9"/>
          <p:cNvSpPr/>
          <p:nvPr/>
        </p:nvSpPr>
        <p:spPr>
          <a:xfrm>
            <a:off x="508114"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1" name="Picture 10" descr="19-ai-inktober-01.jpg"/>
          <p:cNvPicPr>
            <a:picLocks noChangeAspect="1"/>
          </p:cNvPicPr>
          <p:nvPr/>
        </p:nvPicPr>
        <p:blipFill>
          <a:blip r:embed="rId3"/>
          <a:stretch>
            <a:fillRect/>
          </a:stretch>
        </p:blipFill>
        <p:spPr>
          <a:xfrm>
            <a:off x="898727" y="2159000"/>
            <a:ext cx="1880022" cy="1879600"/>
          </a:xfrm>
          <a:prstGeom prst="rect">
            <a:avLst/>
          </a:prstGeom>
        </p:spPr>
      </p:pic>
      <p:sp>
        <p:nvSpPr>
          <p:cNvPr id="12" name="Rectangle 11"/>
          <p:cNvSpPr/>
          <p:nvPr/>
        </p:nvSpPr>
        <p:spPr>
          <a:xfrm>
            <a:off x="3347203"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Picture 12" descr="19-ai-inktober-02.jpg"/>
          <p:cNvPicPr>
            <a:picLocks noChangeAspect="1"/>
          </p:cNvPicPr>
          <p:nvPr/>
        </p:nvPicPr>
        <p:blipFill>
          <a:blip r:embed="rId4"/>
          <a:stretch>
            <a:fillRect/>
          </a:stretch>
        </p:blipFill>
        <p:spPr>
          <a:xfrm>
            <a:off x="3737815" y="2159000"/>
            <a:ext cx="1880022" cy="1879600"/>
          </a:xfrm>
          <a:prstGeom prst="rect">
            <a:avLst/>
          </a:prstGeom>
        </p:spPr>
      </p:pic>
      <p:sp>
        <p:nvSpPr>
          <p:cNvPr id="14" name="Rectangle 13"/>
          <p:cNvSpPr/>
          <p:nvPr/>
        </p:nvSpPr>
        <p:spPr>
          <a:xfrm>
            <a:off x="6186291"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5" name="Picture 14" descr="19-ai-inktober-03.jpg"/>
          <p:cNvPicPr>
            <a:picLocks noChangeAspect="1"/>
          </p:cNvPicPr>
          <p:nvPr/>
        </p:nvPicPr>
        <p:blipFill>
          <a:blip r:embed="rId5"/>
          <a:stretch>
            <a:fillRect/>
          </a:stretch>
        </p:blipFill>
        <p:spPr>
          <a:xfrm>
            <a:off x="6576904" y="2159000"/>
            <a:ext cx="1880022" cy="1879600"/>
          </a:xfrm>
          <a:prstGeom prst="rect">
            <a:avLst/>
          </a:prstGeom>
        </p:spPr>
      </p:pic>
      <p:sp>
        <p:nvSpPr>
          <p:cNvPr id="16" name="Rectangle 15"/>
          <p:cNvSpPr/>
          <p:nvPr/>
        </p:nvSpPr>
        <p:spPr>
          <a:xfrm>
            <a:off x="9025380" y="21590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7" name="Picture 16" descr="19-ai-inktober-04.jpg"/>
          <p:cNvPicPr>
            <a:picLocks noChangeAspect="1"/>
          </p:cNvPicPr>
          <p:nvPr/>
        </p:nvPicPr>
        <p:blipFill>
          <a:blip r:embed="rId6"/>
          <a:stretch>
            <a:fillRect/>
          </a:stretch>
        </p:blipFill>
        <p:spPr>
          <a:xfrm>
            <a:off x="9415993" y="2159000"/>
            <a:ext cx="1880022" cy="1879600"/>
          </a:xfrm>
          <a:prstGeom prst="rect">
            <a:avLst/>
          </a:prstGeom>
        </p:spPr>
      </p:pic>
      <p:sp>
        <p:nvSpPr>
          <p:cNvPr id="18" name="Rectangle 17"/>
          <p:cNvSpPr/>
          <p:nvPr/>
        </p:nvSpPr>
        <p:spPr>
          <a:xfrm>
            <a:off x="508114"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9" name="Picture 18" descr="19-ai-inktober-05.jpg"/>
          <p:cNvPicPr>
            <a:picLocks noChangeAspect="1"/>
          </p:cNvPicPr>
          <p:nvPr/>
        </p:nvPicPr>
        <p:blipFill>
          <a:blip r:embed="rId7"/>
          <a:stretch>
            <a:fillRect/>
          </a:stretch>
        </p:blipFill>
        <p:spPr>
          <a:xfrm>
            <a:off x="898727" y="4216400"/>
            <a:ext cx="1880022" cy="1879600"/>
          </a:xfrm>
          <a:prstGeom prst="rect">
            <a:avLst/>
          </a:prstGeom>
        </p:spPr>
      </p:pic>
      <p:sp>
        <p:nvSpPr>
          <p:cNvPr id="20" name="Rectangle 19"/>
          <p:cNvSpPr/>
          <p:nvPr/>
        </p:nvSpPr>
        <p:spPr>
          <a:xfrm>
            <a:off x="3347203" y="4216400"/>
            <a:ext cx="2661248" cy="1879600"/>
          </a:xfrm>
          <a:prstGeom prst="rect">
            <a:avLst/>
          </a:prstGeom>
          <a:solidFill>
            <a:srgbClr val="100E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1" name="Picture 20" descr="19-ai-inktober-06.jpg"/>
          <p:cNvPicPr>
            <a:picLocks noChangeAspect="1"/>
          </p:cNvPicPr>
          <p:nvPr/>
        </p:nvPicPr>
        <p:blipFill>
          <a:blip r:embed="rId8"/>
          <a:stretch>
            <a:fillRect/>
          </a:stretch>
        </p:blipFill>
        <p:spPr>
          <a:xfrm>
            <a:off x="3737815" y="4216400"/>
            <a:ext cx="1880022" cy="1879600"/>
          </a:xfrm>
          <a:prstGeom prst="rect">
            <a:avLst/>
          </a:prstGeom>
        </p:spPr>
      </p:pic>
      <p:sp>
        <p:nvSpPr>
          <p:cNvPr id="22" name="TextBox 21"/>
          <p:cNvSpPr txBox="1"/>
          <p:nvPr/>
        </p:nvSpPr>
        <p:spPr>
          <a:xfrm>
            <a:off x="508114" y="6223000"/>
            <a:ext cx="2540571" cy="152400"/>
          </a:xfrm>
          <a:prstGeom prst="rect">
            <a:avLst/>
          </a:prstGeom>
          <a:noFill/>
        </p:spPr>
        <p:txBody>
          <a:bodyPr wrap="square" lIns="0" rIns="0" tIns="0" bIns="0">
            <a:spAutoFit/>
          </a:bodyPr>
          <a:lstStyle/>
          <a:p>
            <a:pPr algn="l">
              <a:lnSpc>
                <a:spcPct val="100000"/>
              </a:lnSpc>
            </a:pPr>
            <a:r>
              <a:rPr sz="900" b="0" i="1">
                <a:solidFill>
                  <a:srgbClr val="807868"/>
                </a:solidFill>
                <a:latin typeface="JetBrains Mono"/>
              </a:rPr>
              <a:t>xtincell.com</a:t>
            </a:r>
          </a:p>
        </p:txBody>
      </p:sp>
      <p:sp>
        <p:nvSpPr>
          <p:cNvPr id="23" name="TextBox 22"/>
          <p:cNvSpPr txBox="1"/>
          <p:nvPr/>
        </p:nvSpPr>
        <p:spPr>
          <a:xfrm>
            <a:off x="9146057" y="6223000"/>
            <a:ext cx="2540571" cy="1524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35  —  ANNEXE / 35</a:t>
            </a:r>
          </a:p>
        </p:txBody>
      </p:sp>
    </p:spTree>
  </p:cSld>
  <p:clrMapOvr>
    <a:masterClrMapping/>
  </p:clrMapOvr>
</p:sld>
</file>

<file path=ppt/slides/slide5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711200"/>
            <a:ext cx="7621714"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 10  —  DISPONIBILITÉ</a:t>
            </a:r>
          </a:p>
        </p:txBody>
      </p:sp>
      <p:sp>
        <p:nvSpPr>
          <p:cNvPr id="7" name="TextBox 6"/>
          <p:cNvSpPr txBox="1"/>
          <p:nvPr/>
        </p:nvSpPr>
        <p:spPr>
          <a:xfrm>
            <a:off x="508114" y="1016000"/>
            <a:ext cx="10162286" cy="1016000"/>
          </a:xfrm>
          <a:prstGeom prst="rect">
            <a:avLst/>
          </a:prstGeom>
          <a:noFill/>
        </p:spPr>
        <p:txBody>
          <a:bodyPr wrap="square" lIns="0" rIns="0" tIns="0" bIns="0">
            <a:spAutoFit/>
          </a:bodyPr>
          <a:lstStyle/>
          <a:p>
            <a:pPr algn="l">
              <a:lnSpc>
                <a:spcPct val="100000"/>
              </a:lnSpc>
            </a:pPr>
            <a:r>
              <a:rPr sz="8000" b="0" i="0">
                <a:solidFill>
                  <a:srgbClr val="F4EEDF"/>
                </a:solidFill>
                <a:latin typeface="Instrument Serif"/>
              </a:rPr>
              <a:t>Disponible.</a:t>
            </a:r>
          </a:p>
        </p:txBody>
      </p:sp>
      <p:sp>
        <p:nvSpPr>
          <p:cNvPr id="8" name="TextBox 7"/>
          <p:cNvSpPr txBox="1"/>
          <p:nvPr/>
        </p:nvSpPr>
        <p:spPr>
          <a:xfrm>
            <a:off x="508114" y="2159000"/>
            <a:ext cx="10162286" cy="635000"/>
          </a:xfrm>
          <a:prstGeom prst="rect">
            <a:avLst/>
          </a:prstGeom>
          <a:noFill/>
        </p:spPr>
        <p:txBody>
          <a:bodyPr wrap="square" lIns="0" rIns="0" tIns="0" bIns="0">
            <a:spAutoFit/>
          </a:bodyPr>
          <a:lstStyle/>
          <a:p>
            <a:pPr algn="l">
              <a:lnSpc>
                <a:spcPct val="100000"/>
              </a:lnSpc>
            </a:pPr>
            <a:r>
              <a:rPr sz="4200" b="0" i="1">
                <a:solidFill>
                  <a:srgbClr val="D96A2A"/>
                </a:solidFill>
                <a:latin typeface="Instrument Serif"/>
              </a:rPr>
              <a:t>—  Mandat 2026.</a:t>
            </a:r>
          </a:p>
        </p:txBody>
      </p:sp>
      <p:sp>
        <p:nvSpPr>
          <p:cNvPr id="9" name="TextBox 8"/>
          <p:cNvSpPr txBox="1"/>
          <p:nvPr/>
        </p:nvSpPr>
        <p:spPr>
          <a:xfrm>
            <a:off x="508114" y="3175000"/>
            <a:ext cx="10162286" cy="254000"/>
          </a:xfrm>
          <a:prstGeom prst="rect">
            <a:avLst/>
          </a:prstGeom>
          <a:noFill/>
        </p:spPr>
        <p:txBody>
          <a:bodyPr wrap="square" lIns="0" rIns="0" tIns="0" bIns="0">
            <a:spAutoFit/>
          </a:bodyPr>
          <a:lstStyle/>
          <a:p>
            <a:pPr algn="l">
              <a:lnSpc>
                <a:spcPct val="100000"/>
              </a:lnSpc>
            </a:pPr>
            <a:r>
              <a:rPr sz="1200" b="0" i="0">
                <a:solidFill>
                  <a:srgbClr val="C4BDA9"/>
                </a:solidFill>
                <a:latin typeface="Space Grotesk"/>
              </a:rPr>
              <a:t>Direction créative · Brand &amp; Storytelling · Conseil et exécution.</a:t>
            </a:r>
          </a:p>
        </p:txBody>
      </p:sp>
      <p:sp>
        <p:nvSpPr>
          <p:cNvPr id="10" name="TextBox 9"/>
          <p:cNvSpPr txBox="1"/>
          <p:nvPr/>
        </p:nvSpPr>
        <p:spPr>
          <a:xfrm>
            <a:off x="508114" y="3505200"/>
            <a:ext cx="10162286" cy="203200"/>
          </a:xfrm>
          <a:prstGeom prst="rect">
            <a:avLst/>
          </a:prstGeom>
          <a:noFill/>
        </p:spPr>
        <p:txBody>
          <a:bodyPr wrap="square" lIns="0" rIns="0" tIns="0" bIns="0">
            <a:spAutoFit/>
          </a:bodyPr>
          <a:lstStyle/>
          <a:p>
            <a:pPr algn="l">
              <a:lnSpc>
                <a:spcPct val="100000"/>
              </a:lnSpc>
            </a:pPr>
            <a:r>
              <a:rPr sz="1100" b="0" i="0" spc="300">
                <a:solidFill>
                  <a:srgbClr val="807868"/>
                </a:solidFill>
                <a:latin typeface="JetBrains Mono"/>
              </a:rPr>
              <a:t>Yaoundé  ·  Douala   →   Abidjan</a:t>
            </a:r>
          </a:p>
        </p:txBody>
      </p:sp>
      <p:sp>
        <p:nvSpPr>
          <p:cNvPr id="11" name="TextBox 10"/>
          <p:cNvSpPr txBox="1"/>
          <p:nvPr/>
        </p:nvSpPr>
        <p:spPr>
          <a:xfrm>
            <a:off x="508114" y="4203700"/>
            <a:ext cx="2540571"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DIRECT</a:t>
            </a:r>
          </a:p>
        </p:txBody>
      </p:sp>
      <p:sp>
        <p:nvSpPr>
          <p:cNvPr id="12" name="TextBox 11"/>
          <p:cNvSpPr txBox="1"/>
          <p:nvPr/>
        </p:nvSpPr>
        <p:spPr>
          <a:xfrm>
            <a:off x="508114" y="4521200"/>
            <a:ext cx="508114" cy="177800"/>
          </a:xfrm>
          <a:prstGeom prst="rect">
            <a:avLst/>
          </a:prstGeom>
          <a:noFill/>
        </p:spPr>
        <p:txBody>
          <a:bodyPr wrap="square" lIns="0" rIns="0" tIns="0" bIns="0">
            <a:spAutoFit/>
          </a:bodyPr>
          <a:lstStyle/>
          <a:p>
            <a:pPr algn="l">
              <a:lnSpc>
                <a:spcPct val="100000"/>
              </a:lnSpc>
            </a:pPr>
            <a:r>
              <a:rPr sz="1100" b="0" i="0" spc="100">
                <a:solidFill>
                  <a:srgbClr val="D96A2A"/>
                </a:solidFill>
                <a:latin typeface="JetBrains Mono"/>
                <a:hlinkClick r:id="rId2"/>
              </a:rPr>
              <a:t>W</a:t>
            </a:r>
          </a:p>
        </p:txBody>
      </p:sp>
      <p:sp>
        <p:nvSpPr>
          <p:cNvPr id="13" name="TextBox 12"/>
          <p:cNvSpPr txBox="1"/>
          <p:nvPr/>
        </p:nvSpPr>
        <p:spPr>
          <a:xfrm>
            <a:off x="1079742" y="4521200"/>
            <a:ext cx="2794628" cy="177800"/>
          </a:xfrm>
          <a:prstGeom prst="rect">
            <a:avLst/>
          </a:prstGeom>
          <a:noFill/>
        </p:spPr>
        <p:txBody>
          <a:bodyPr wrap="square" lIns="0" rIns="0" tIns="0" bIns="0">
            <a:spAutoFit/>
          </a:bodyPr>
          <a:lstStyle/>
          <a:p>
            <a:pPr algn="l">
              <a:lnSpc>
                <a:spcPct val="100000"/>
              </a:lnSpc>
            </a:pPr>
            <a:r>
              <a:rPr sz="1100" b="0" i="0">
                <a:solidFill>
                  <a:srgbClr val="F4EEDF"/>
                </a:solidFill>
                <a:latin typeface="Space Grotesk"/>
                <a:hlinkClick r:id="rId2"/>
              </a:rPr>
              <a:t>+237 694 17 17 99</a:t>
            </a:r>
          </a:p>
        </p:txBody>
      </p:sp>
      <p:sp>
        <p:nvSpPr>
          <p:cNvPr id="14" name="TextBox 13"/>
          <p:cNvSpPr txBox="1"/>
          <p:nvPr/>
        </p:nvSpPr>
        <p:spPr>
          <a:xfrm>
            <a:off x="3048685" y="4521200"/>
            <a:ext cx="1270285" cy="177800"/>
          </a:xfrm>
          <a:prstGeom prst="rect">
            <a:avLst/>
          </a:prstGeom>
          <a:noFill/>
        </p:spPr>
        <p:txBody>
          <a:bodyPr wrap="square" lIns="0" rIns="0" tIns="0" bIns="0">
            <a:spAutoFit/>
          </a:bodyPr>
          <a:lstStyle/>
          <a:p>
            <a:pPr algn="l">
              <a:lnSpc>
                <a:spcPct val="100000"/>
              </a:lnSpc>
            </a:pPr>
            <a:r>
              <a:rPr sz="900" b="0" i="1">
                <a:solidFill>
                  <a:srgbClr val="807868"/>
                </a:solidFill>
                <a:latin typeface="Instrument Serif"/>
              </a:rPr>
              <a:t>·  Douala</a:t>
            </a:r>
          </a:p>
        </p:txBody>
      </p:sp>
      <p:sp>
        <p:nvSpPr>
          <p:cNvPr id="15" name="TextBox 14"/>
          <p:cNvSpPr txBox="1"/>
          <p:nvPr/>
        </p:nvSpPr>
        <p:spPr>
          <a:xfrm>
            <a:off x="508114" y="4800600"/>
            <a:ext cx="508114" cy="177800"/>
          </a:xfrm>
          <a:prstGeom prst="rect">
            <a:avLst/>
          </a:prstGeom>
          <a:noFill/>
        </p:spPr>
        <p:txBody>
          <a:bodyPr wrap="square" lIns="0" rIns="0" tIns="0" bIns="0">
            <a:spAutoFit/>
          </a:bodyPr>
          <a:lstStyle/>
          <a:p>
            <a:pPr algn="l">
              <a:lnSpc>
                <a:spcPct val="100000"/>
              </a:lnSpc>
            </a:pPr>
            <a:r>
              <a:rPr sz="1100" b="0" i="0" spc="100">
                <a:solidFill>
                  <a:srgbClr val="D96A2A"/>
                </a:solidFill>
                <a:latin typeface="JetBrains Mono"/>
                <a:hlinkClick r:id="rId3"/>
              </a:rPr>
              <a:t>W2</a:t>
            </a:r>
          </a:p>
        </p:txBody>
      </p:sp>
      <p:sp>
        <p:nvSpPr>
          <p:cNvPr id="16" name="TextBox 15"/>
          <p:cNvSpPr txBox="1"/>
          <p:nvPr/>
        </p:nvSpPr>
        <p:spPr>
          <a:xfrm>
            <a:off x="1079742" y="4800600"/>
            <a:ext cx="2794628" cy="177800"/>
          </a:xfrm>
          <a:prstGeom prst="rect">
            <a:avLst/>
          </a:prstGeom>
          <a:noFill/>
        </p:spPr>
        <p:txBody>
          <a:bodyPr wrap="square" lIns="0" rIns="0" tIns="0" bIns="0">
            <a:spAutoFit/>
          </a:bodyPr>
          <a:lstStyle/>
          <a:p>
            <a:pPr algn="l">
              <a:lnSpc>
                <a:spcPct val="100000"/>
              </a:lnSpc>
            </a:pPr>
            <a:r>
              <a:rPr sz="1100" b="0" i="0">
                <a:solidFill>
                  <a:srgbClr val="F4EEDF"/>
                </a:solidFill>
                <a:latin typeface="Space Grotesk"/>
                <a:hlinkClick r:id="rId3"/>
              </a:rPr>
              <a:t>+225 05 46 15 64 56</a:t>
            </a:r>
          </a:p>
        </p:txBody>
      </p:sp>
      <p:sp>
        <p:nvSpPr>
          <p:cNvPr id="17" name="TextBox 16"/>
          <p:cNvSpPr txBox="1"/>
          <p:nvPr/>
        </p:nvSpPr>
        <p:spPr>
          <a:xfrm>
            <a:off x="3048685" y="4800600"/>
            <a:ext cx="1270285" cy="177800"/>
          </a:xfrm>
          <a:prstGeom prst="rect">
            <a:avLst/>
          </a:prstGeom>
          <a:noFill/>
        </p:spPr>
        <p:txBody>
          <a:bodyPr wrap="square" lIns="0" rIns="0" tIns="0" bIns="0">
            <a:spAutoFit/>
          </a:bodyPr>
          <a:lstStyle/>
          <a:p>
            <a:pPr algn="l">
              <a:lnSpc>
                <a:spcPct val="100000"/>
              </a:lnSpc>
            </a:pPr>
            <a:r>
              <a:rPr sz="900" b="0" i="1">
                <a:solidFill>
                  <a:srgbClr val="807868"/>
                </a:solidFill>
                <a:latin typeface="Instrument Serif"/>
              </a:rPr>
              <a:t>·  Abidjan</a:t>
            </a:r>
          </a:p>
        </p:txBody>
      </p:sp>
      <p:sp>
        <p:nvSpPr>
          <p:cNvPr id="18" name="TextBox 17"/>
          <p:cNvSpPr txBox="1"/>
          <p:nvPr/>
        </p:nvSpPr>
        <p:spPr>
          <a:xfrm>
            <a:off x="508114" y="5080000"/>
            <a:ext cx="508114" cy="177800"/>
          </a:xfrm>
          <a:prstGeom prst="rect">
            <a:avLst/>
          </a:prstGeom>
          <a:noFill/>
        </p:spPr>
        <p:txBody>
          <a:bodyPr wrap="square" lIns="0" rIns="0" tIns="0" bIns="0">
            <a:spAutoFit/>
          </a:bodyPr>
          <a:lstStyle/>
          <a:p>
            <a:pPr algn="l">
              <a:lnSpc>
                <a:spcPct val="100000"/>
              </a:lnSpc>
            </a:pPr>
            <a:r>
              <a:rPr sz="1100" b="0" i="0" spc="100">
                <a:solidFill>
                  <a:srgbClr val="D96A2A"/>
                </a:solidFill>
                <a:latin typeface="JetBrains Mono"/>
                <a:hlinkClick r:id="rId4"/>
              </a:rPr>
              <a:t>E</a:t>
            </a:r>
          </a:p>
        </p:txBody>
      </p:sp>
      <p:sp>
        <p:nvSpPr>
          <p:cNvPr id="19" name="TextBox 18"/>
          <p:cNvSpPr txBox="1"/>
          <p:nvPr/>
        </p:nvSpPr>
        <p:spPr>
          <a:xfrm>
            <a:off x="1079742" y="5080000"/>
            <a:ext cx="2794628" cy="177800"/>
          </a:xfrm>
          <a:prstGeom prst="rect">
            <a:avLst/>
          </a:prstGeom>
          <a:noFill/>
        </p:spPr>
        <p:txBody>
          <a:bodyPr wrap="square" lIns="0" rIns="0" tIns="0" bIns="0">
            <a:spAutoFit/>
          </a:bodyPr>
          <a:lstStyle/>
          <a:p>
            <a:pPr algn="l">
              <a:lnSpc>
                <a:spcPct val="100000"/>
              </a:lnSpc>
            </a:pPr>
            <a:r>
              <a:rPr sz="1100" b="0" i="0">
                <a:solidFill>
                  <a:srgbClr val="F4EEDF"/>
                </a:solidFill>
                <a:latin typeface="Space Grotesk"/>
                <a:hlinkClick r:id="rId4"/>
              </a:rPr>
              <a:t>xtincell@gmail.com</a:t>
            </a:r>
          </a:p>
        </p:txBody>
      </p:sp>
      <p:sp>
        <p:nvSpPr>
          <p:cNvPr id="20" name="TextBox 19"/>
          <p:cNvSpPr txBox="1"/>
          <p:nvPr/>
        </p:nvSpPr>
        <p:spPr>
          <a:xfrm>
            <a:off x="6605486" y="4203700"/>
            <a:ext cx="3175714"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PRÉSENCE EN LIGNE</a:t>
            </a:r>
          </a:p>
        </p:txBody>
      </p:sp>
      <p:sp>
        <p:nvSpPr>
          <p:cNvPr id="21" name="TextBox 20"/>
          <p:cNvSpPr txBox="1"/>
          <p:nvPr/>
        </p:nvSpPr>
        <p:spPr>
          <a:xfrm>
            <a:off x="6605486" y="4521200"/>
            <a:ext cx="508114" cy="177800"/>
          </a:xfrm>
          <a:prstGeom prst="rect">
            <a:avLst/>
          </a:prstGeom>
          <a:noFill/>
        </p:spPr>
        <p:txBody>
          <a:bodyPr wrap="square" lIns="0" rIns="0" tIns="0" bIns="0">
            <a:spAutoFit/>
          </a:bodyPr>
          <a:lstStyle/>
          <a:p>
            <a:pPr algn="l">
              <a:lnSpc>
                <a:spcPct val="100000"/>
              </a:lnSpc>
            </a:pPr>
            <a:r>
              <a:rPr sz="1100" b="0" i="0" spc="100">
                <a:solidFill>
                  <a:srgbClr val="D96A2A"/>
                </a:solidFill>
                <a:latin typeface="JetBrains Mono"/>
                <a:hlinkClick r:id="rId5"/>
              </a:rPr>
              <a:t>L</a:t>
            </a:r>
          </a:p>
        </p:txBody>
      </p:sp>
      <p:sp>
        <p:nvSpPr>
          <p:cNvPr id="22" name="TextBox 21"/>
          <p:cNvSpPr txBox="1"/>
          <p:nvPr/>
        </p:nvSpPr>
        <p:spPr>
          <a:xfrm>
            <a:off x="7177114" y="4521200"/>
            <a:ext cx="5081143" cy="177800"/>
          </a:xfrm>
          <a:prstGeom prst="rect">
            <a:avLst/>
          </a:prstGeom>
          <a:noFill/>
        </p:spPr>
        <p:txBody>
          <a:bodyPr wrap="square" lIns="0" rIns="0" tIns="0" bIns="0">
            <a:spAutoFit/>
          </a:bodyPr>
          <a:lstStyle/>
          <a:p>
            <a:pPr algn="l">
              <a:lnSpc>
                <a:spcPct val="100000"/>
              </a:lnSpc>
            </a:pPr>
            <a:r>
              <a:rPr sz="1100" b="0" i="0">
                <a:solidFill>
                  <a:srgbClr val="F4EEDF"/>
                </a:solidFill>
                <a:latin typeface="Space Grotesk"/>
                <a:hlinkClick r:id="rId5"/>
              </a:rPr>
              <a:t>linkedin.com/in/dmalexandre</a:t>
            </a:r>
          </a:p>
        </p:txBody>
      </p:sp>
      <p:sp>
        <p:nvSpPr>
          <p:cNvPr id="23" name="TextBox 22"/>
          <p:cNvSpPr txBox="1"/>
          <p:nvPr/>
        </p:nvSpPr>
        <p:spPr>
          <a:xfrm>
            <a:off x="6605486" y="4800600"/>
            <a:ext cx="508114" cy="177800"/>
          </a:xfrm>
          <a:prstGeom prst="rect">
            <a:avLst/>
          </a:prstGeom>
          <a:noFill/>
        </p:spPr>
        <p:txBody>
          <a:bodyPr wrap="square" lIns="0" rIns="0" tIns="0" bIns="0">
            <a:spAutoFit/>
          </a:bodyPr>
          <a:lstStyle/>
          <a:p>
            <a:pPr algn="l">
              <a:lnSpc>
                <a:spcPct val="100000"/>
              </a:lnSpc>
            </a:pPr>
            <a:r>
              <a:rPr sz="1100" b="0" i="0" spc="100">
                <a:solidFill>
                  <a:srgbClr val="D96A2A"/>
                </a:solidFill>
                <a:latin typeface="JetBrains Mono"/>
                <a:hlinkClick r:id="rId6"/>
              </a:rPr>
              <a:t>IG</a:t>
            </a:r>
          </a:p>
        </p:txBody>
      </p:sp>
      <p:sp>
        <p:nvSpPr>
          <p:cNvPr id="24" name="TextBox 23"/>
          <p:cNvSpPr txBox="1"/>
          <p:nvPr/>
        </p:nvSpPr>
        <p:spPr>
          <a:xfrm>
            <a:off x="7177114" y="4800600"/>
            <a:ext cx="5081143" cy="177800"/>
          </a:xfrm>
          <a:prstGeom prst="rect">
            <a:avLst/>
          </a:prstGeom>
          <a:noFill/>
        </p:spPr>
        <p:txBody>
          <a:bodyPr wrap="square" lIns="0" rIns="0" tIns="0" bIns="0">
            <a:spAutoFit/>
          </a:bodyPr>
          <a:lstStyle/>
          <a:p>
            <a:pPr algn="l">
              <a:lnSpc>
                <a:spcPct val="100000"/>
              </a:lnSpc>
            </a:pPr>
            <a:r>
              <a:rPr sz="1100" b="0" i="0">
                <a:solidFill>
                  <a:srgbClr val="F4EEDF"/>
                </a:solidFill>
                <a:latin typeface="Space Grotesk"/>
                <a:hlinkClick r:id="rId6"/>
              </a:rPr>
              <a:t>@xtincell</a:t>
            </a:r>
          </a:p>
        </p:txBody>
      </p:sp>
      <p:sp>
        <p:nvSpPr>
          <p:cNvPr id="25" name="TextBox 24"/>
          <p:cNvSpPr txBox="1"/>
          <p:nvPr/>
        </p:nvSpPr>
        <p:spPr>
          <a:xfrm>
            <a:off x="6605486" y="5080000"/>
            <a:ext cx="508114" cy="177800"/>
          </a:xfrm>
          <a:prstGeom prst="rect">
            <a:avLst/>
          </a:prstGeom>
          <a:noFill/>
        </p:spPr>
        <p:txBody>
          <a:bodyPr wrap="square" lIns="0" rIns="0" tIns="0" bIns="0">
            <a:spAutoFit/>
          </a:bodyPr>
          <a:lstStyle/>
          <a:p>
            <a:pPr algn="l">
              <a:lnSpc>
                <a:spcPct val="100000"/>
              </a:lnSpc>
            </a:pPr>
            <a:r>
              <a:rPr sz="1100" b="0" i="0" spc="100">
                <a:solidFill>
                  <a:srgbClr val="D96A2A"/>
                </a:solidFill>
                <a:latin typeface="JetBrains Mono"/>
                <a:hlinkClick r:id="rId7"/>
              </a:rPr>
              <a:t>WEB</a:t>
            </a:r>
          </a:p>
        </p:txBody>
      </p:sp>
      <p:sp>
        <p:nvSpPr>
          <p:cNvPr id="26" name="TextBox 25"/>
          <p:cNvSpPr txBox="1"/>
          <p:nvPr/>
        </p:nvSpPr>
        <p:spPr>
          <a:xfrm>
            <a:off x="7177114" y="5080000"/>
            <a:ext cx="5081143" cy="177800"/>
          </a:xfrm>
          <a:prstGeom prst="rect">
            <a:avLst/>
          </a:prstGeom>
          <a:noFill/>
        </p:spPr>
        <p:txBody>
          <a:bodyPr wrap="square" lIns="0" rIns="0" tIns="0" bIns="0">
            <a:spAutoFit/>
          </a:bodyPr>
          <a:lstStyle/>
          <a:p>
            <a:pPr algn="l">
              <a:lnSpc>
                <a:spcPct val="100000"/>
              </a:lnSpc>
            </a:pPr>
            <a:r>
              <a:rPr sz="1100" b="0" i="0">
                <a:solidFill>
                  <a:srgbClr val="F4EEDF"/>
                </a:solidFill>
                <a:latin typeface="Space Grotesk"/>
                <a:hlinkClick r:id="rId7"/>
              </a:rPr>
              <a:t>xtincell.com</a:t>
            </a:r>
          </a:p>
        </p:txBody>
      </p:sp>
      <p:sp>
        <p:nvSpPr>
          <p:cNvPr id="27" name="TextBox 26"/>
          <p:cNvSpPr txBox="1"/>
          <p:nvPr/>
        </p:nvSpPr>
        <p:spPr>
          <a:xfrm>
            <a:off x="6605486" y="5359400"/>
            <a:ext cx="508114" cy="177800"/>
          </a:xfrm>
          <a:prstGeom prst="rect">
            <a:avLst/>
          </a:prstGeom>
          <a:noFill/>
        </p:spPr>
        <p:txBody>
          <a:bodyPr wrap="square" lIns="0" rIns="0" tIns="0" bIns="0">
            <a:spAutoFit/>
          </a:bodyPr>
          <a:lstStyle/>
          <a:p>
            <a:pPr algn="l">
              <a:lnSpc>
                <a:spcPct val="100000"/>
              </a:lnSpc>
            </a:pPr>
            <a:r>
              <a:rPr sz="1100" b="0" i="0" spc="100">
                <a:solidFill>
                  <a:srgbClr val="D96A2A"/>
                </a:solidFill>
                <a:latin typeface="JetBrains Mono"/>
                <a:hlinkClick r:id="rId8"/>
              </a:rPr>
              <a:t>P</a:t>
            </a:r>
          </a:p>
        </p:txBody>
      </p:sp>
      <p:sp>
        <p:nvSpPr>
          <p:cNvPr id="28" name="TextBox 27"/>
          <p:cNvSpPr txBox="1"/>
          <p:nvPr/>
        </p:nvSpPr>
        <p:spPr>
          <a:xfrm>
            <a:off x="7177114" y="5359400"/>
            <a:ext cx="5081143" cy="177800"/>
          </a:xfrm>
          <a:prstGeom prst="rect">
            <a:avLst/>
          </a:prstGeom>
          <a:noFill/>
        </p:spPr>
        <p:txBody>
          <a:bodyPr wrap="square" lIns="0" rIns="0" tIns="0" bIns="0">
            <a:spAutoFit/>
          </a:bodyPr>
          <a:lstStyle/>
          <a:p>
            <a:pPr algn="l">
              <a:lnSpc>
                <a:spcPct val="100000"/>
              </a:lnSpc>
            </a:pPr>
            <a:r>
              <a:rPr sz="1100" b="0" i="0">
                <a:solidFill>
                  <a:srgbClr val="F4EEDF"/>
                </a:solidFill>
                <a:latin typeface="Space Grotesk"/>
                <a:hlinkClick r:id="rId8"/>
              </a:rPr>
              <a:t>xtincell.pixieset.com</a:t>
            </a:r>
          </a:p>
        </p:txBody>
      </p:sp>
      <p:sp>
        <p:nvSpPr>
          <p:cNvPr id="29" name="TextBox 28"/>
          <p:cNvSpPr txBox="1"/>
          <p:nvPr/>
        </p:nvSpPr>
        <p:spPr>
          <a:xfrm>
            <a:off x="508114" y="5981700"/>
            <a:ext cx="7621714"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   —   ALEXANDRE DJENGUE</a:t>
            </a:r>
          </a:p>
        </p:txBody>
      </p:sp>
      <p:sp>
        <p:nvSpPr>
          <p:cNvPr id="30" name="TextBox 29"/>
          <p:cNvSpPr txBox="1"/>
          <p:nvPr/>
        </p:nvSpPr>
        <p:spPr>
          <a:xfrm>
            <a:off x="508114" y="6197600"/>
            <a:ext cx="7621714" cy="177800"/>
          </a:xfrm>
          <a:prstGeom prst="rect">
            <a:avLst/>
          </a:prstGeom>
          <a:noFill/>
        </p:spPr>
        <p:txBody>
          <a:bodyPr wrap="square" lIns="0" rIns="0" tIns="0" bIns="0">
            <a:spAutoFit/>
          </a:bodyPr>
          <a:lstStyle/>
          <a:p>
            <a:pPr algn="l">
              <a:lnSpc>
                <a:spcPct val="100000"/>
              </a:lnSpc>
            </a:pPr>
            <a:r>
              <a:rPr sz="1000" b="0" i="0">
                <a:solidFill>
                  <a:srgbClr val="807868"/>
                </a:solidFill>
                <a:latin typeface="Space Grotesk"/>
              </a:rPr>
              <a:t>Brand Architect &amp; Storytelling Consultant   ·   © 2026</a:t>
            </a:r>
          </a:p>
        </p:txBody>
      </p:sp>
      <p:sp>
        <p:nvSpPr>
          <p:cNvPr id="31" name="TextBox 30"/>
          <p:cNvSpPr txBox="1"/>
          <p:nvPr/>
        </p:nvSpPr>
        <p:spPr>
          <a:xfrm>
            <a:off x="6605486" y="5981700"/>
            <a:ext cx="5081143" cy="177800"/>
          </a:xfrm>
          <a:prstGeom prst="rect">
            <a:avLst/>
          </a:prstGeom>
          <a:noFill/>
        </p:spPr>
        <p:txBody>
          <a:bodyPr wrap="square" lIns="0" rIns="0" tIns="0" bIns="0">
            <a:spAutoFit/>
          </a:bodyPr>
          <a:lstStyle/>
          <a:p>
            <a:pPr algn="r">
              <a:lnSpc>
                <a:spcPct val="100000"/>
              </a:lnSpc>
            </a:pPr>
            <a:r>
              <a:rPr sz="1200" b="0" i="1">
                <a:solidFill>
                  <a:srgbClr val="D96A2A"/>
                </a:solidFill>
                <a:latin typeface="Instrument Serif"/>
              </a:rPr>
              <a:t>Built with systems, not just art.</a:t>
            </a:r>
          </a:p>
        </p:txBody>
      </p:sp>
      <p:sp>
        <p:nvSpPr>
          <p:cNvPr id="32" name="TextBox 31"/>
          <p:cNvSpPr txBox="1"/>
          <p:nvPr/>
        </p:nvSpPr>
        <p:spPr>
          <a:xfrm>
            <a:off x="6605486" y="6197600"/>
            <a:ext cx="5081143" cy="177800"/>
          </a:xfrm>
          <a:prstGeom prst="rect">
            <a:avLst/>
          </a:prstGeom>
          <a:noFill/>
        </p:spPr>
        <p:txBody>
          <a:bodyPr wrap="square" lIns="0" rIns="0" tIns="0" bIns="0">
            <a:spAutoFit/>
          </a:bodyPr>
          <a:lstStyle/>
          <a:p>
            <a:pPr algn="r">
              <a:lnSpc>
                <a:spcPct val="100000"/>
              </a:lnSpc>
            </a:pPr>
            <a:r>
              <a:rPr sz="900" b="0" i="0" spc="200">
                <a:solidFill>
                  <a:srgbClr val="807868"/>
                </a:solidFill>
                <a:latin typeface="JetBrains Mono"/>
              </a:rPr>
              <a:t>§ Fin  ·  Page de clôture</a:t>
            </a:r>
          </a:p>
        </p:txBody>
      </p:sp>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ECE6D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1A1814"/>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C0B8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7621714"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 04  —  MÉTHODE  ·  SOCLE</a:t>
            </a:r>
          </a:p>
        </p:txBody>
      </p:sp>
      <p:sp>
        <p:nvSpPr>
          <p:cNvPr id="7" name="TextBox 6"/>
          <p:cNvSpPr txBox="1"/>
          <p:nvPr/>
        </p:nvSpPr>
        <p:spPr>
          <a:xfrm>
            <a:off x="508114" y="1193800"/>
            <a:ext cx="11432572" cy="635000"/>
          </a:xfrm>
          <a:prstGeom prst="rect">
            <a:avLst/>
          </a:prstGeom>
          <a:noFill/>
        </p:spPr>
        <p:txBody>
          <a:bodyPr wrap="square" lIns="0" rIns="0" tIns="0" bIns="0">
            <a:spAutoFit/>
          </a:bodyPr>
          <a:lstStyle/>
          <a:p>
            <a:pPr algn="l">
              <a:lnSpc>
                <a:spcPct val="100000"/>
              </a:lnSpc>
            </a:pPr>
            <a:r>
              <a:rPr sz="4200" b="1" i="0">
                <a:solidFill>
                  <a:srgbClr val="1A1814"/>
                </a:solidFill>
                <a:latin typeface="Instrument Serif"/>
              </a:rPr>
              <a:t>ADVE</a:t>
            </a:r>
            <a:r>
              <a:rPr sz="4200" b="0" i="1">
                <a:solidFill>
                  <a:srgbClr val="1A1814"/>
                </a:solidFill>
                <a:latin typeface="Instrument Serif"/>
              </a:rPr>
              <a:t> —  l'identité.</a:t>
            </a:r>
          </a:p>
        </p:txBody>
      </p:sp>
      <p:sp>
        <p:nvSpPr>
          <p:cNvPr id="8" name="TextBox 7"/>
          <p:cNvSpPr txBox="1"/>
          <p:nvPr/>
        </p:nvSpPr>
        <p:spPr>
          <a:xfrm>
            <a:off x="508114" y="2057400"/>
            <a:ext cx="10162286" cy="228600"/>
          </a:xfrm>
          <a:prstGeom prst="rect">
            <a:avLst/>
          </a:prstGeom>
          <a:noFill/>
        </p:spPr>
        <p:txBody>
          <a:bodyPr wrap="square" lIns="0" rIns="0" tIns="0" bIns="0">
            <a:spAutoFit/>
          </a:bodyPr>
          <a:lstStyle/>
          <a:p>
            <a:pPr algn="l">
              <a:lnSpc>
                <a:spcPct val="100000"/>
              </a:lnSpc>
            </a:pPr>
            <a:r>
              <a:rPr sz="1100" b="0" i="1">
                <a:solidFill>
                  <a:srgbClr val="807868"/>
                </a:solidFill>
                <a:latin typeface="Instrument Serif"/>
              </a:rPr>
              <a:t>Le socle ADVE construit l'ADN de marque. IP UPgraders.</a:t>
            </a:r>
          </a:p>
        </p:txBody>
      </p:sp>
      <p:sp>
        <p:nvSpPr>
          <p:cNvPr id="9" name="TextBox 8"/>
          <p:cNvSpPr txBox="1"/>
          <p:nvPr/>
        </p:nvSpPr>
        <p:spPr>
          <a:xfrm>
            <a:off x="762171" y="2921000"/>
            <a:ext cx="1270285" cy="1143000"/>
          </a:xfrm>
          <a:prstGeom prst="rect">
            <a:avLst/>
          </a:prstGeom>
          <a:noFill/>
        </p:spPr>
        <p:txBody>
          <a:bodyPr wrap="square" lIns="0" rIns="0" tIns="0" bIns="0">
            <a:spAutoFit/>
          </a:bodyPr>
          <a:lstStyle/>
          <a:p>
            <a:pPr algn="l">
              <a:lnSpc>
                <a:spcPct val="100000"/>
              </a:lnSpc>
            </a:pPr>
            <a:r>
              <a:rPr sz="9000" b="1" i="0">
                <a:solidFill>
                  <a:srgbClr val="D96A2A"/>
                </a:solidFill>
                <a:latin typeface="Instrument Serif"/>
              </a:rPr>
              <a:t>A</a:t>
            </a:r>
          </a:p>
        </p:txBody>
      </p:sp>
      <p:sp>
        <p:nvSpPr>
          <p:cNvPr id="10" name="TextBox 9"/>
          <p:cNvSpPr txBox="1"/>
          <p:nvPr/>
        </p:nvSpPr>
        <p:spPr>
          <a:xfrm>
            <a:off x="762171" y="4203700"/>
            <a:ext cx="2540571" cy="177800"/>
          </a:xfrm>
          <a:prstGeom prst="rect">
            <a:avLst/>
          </a:prstGeom>
          <a:noFill/>
        </p:spPr>
        <p:txBody>
          <a:bodyPr wrap="square" lIns="0" rIns="0" tIns="0" bIns="0">
            <a:spAutoFit/>
          </a:bodyPr>
          <a:lstStyle/>
          <a:p>
            <a:pPr algn="l">
              <a:lnSpc>
                <a:spcPct val="100000"/>
              </a:lnSpc>
            </a:pPr>
            <a:r>
              <a:rPr sz="900" b="1" i="0" spc="300">
                <a:solidFill>
                  <a:srgbClr val="1A1814"/>
                </a:solidFill>
                <a:latin typeface="JetBrains Mono"/>
              </a:rPr>
              <a:t>AUTHENTICITÉ</a:t>
            </a:r>
          </a:p>
        </p:txBody>
      </p:sp>
      <p:sp>
        <p:nvSpPr>
          <p:cNvPr id="11" name="TextBox 10"/>
          <p:cNvSpPr txBox="1"/>
          <p:nvPr/>
        </p:nvSpPr>
        <p:spPr>
          <a:xfrm>
            <a:off x="762171" y="4470400"/>
            <a:ext cx="2540571" cy="228600"/>
          </a:xfrm>
          <a:prstGeom prst="rect">
            <a:avLst/>
          </a:prstGeom>
          <a:noFill/>
        </p:spPr>
        <p:txBody>
          <a:bodyPr wrap="square" lIns="0" rIns="0" tIns="0" bIns="0">
            <a:spAutoFit/>
          </a:bodyPr>
          <a:lstStyle/>
          <a:p>
            <a:pPr algn="l">
              <a:lnSpc>
                <a:spcPct val="100000"/>
              </a:lnSpc>
            </a:pPr>
            <a:r>
              <a:rPr sz="1200" b="0" i="1">
                <a:solidFill>
                  <a:srgbClr val="3A3530"/>
                </a:solidFill>
                <a:latin typeface="Instrument Serif"/>
              </a:rPr>
              <a:t>On extrait l'ADN, on n'imite pas.</a:t>
            </a:r>
          </a:p>
        </p:txBody>
      </p:sp>
      <p:sp>
        <p:nvSpPr>
          <p:cNvPr id="12" name="TextBox 11"/>
          <p:cNvSpPr txBox="1"/>
          <p:nvPr/>
        </p:nvSpPr>
        <p:spPr>
          <a:xfrm>
            <a:off x="762171" y="4826000"/>
            <a:ext cx="2540571" cy="889000"/>
          </a:xfrm>
          <a:prstGeom prst="rect">
            <a:avLst/>
          </a:prstGeom>
          <a:noFill/>
        </p:spPr>
        <p:txBody>
          <a:bodyPr wrap="square" lIns="0" rIns="0" tIns="0" bIns="0">
            <a:spAutoFit/>
          </a:bodyPr>
          <a:lstStyle/>
          <a:p>
            <a:pPr algn="l">
              <a:lnSpc>
                <a:spcPct val="150000"/>
              </a:lnSpc>
            </a:pPr>
            <a:r>
              <a:rPr sz="900" b="0" i="0">
                <a:solidFill>
                  <a:srgbClr val="3A3530"/>
                </a:solidFill>
                <a:latin typeface="Space Grotesk"/>
              </a:rPr>
              <a:t>Pas de copier-coller de tendances. Une plongée dans l'archéologie de la marque pour révéler ce qui ne peut appartenir qu'à elle.</a:t>
            </a:r>
          </a:p>
        </p:txBody>
      </p:sp>
      <p:sp>
        <p:nvSpPr>
          <p:cNvPr id="13" name="TextBox 12"/>
          <p:cNvSpPr txBox="1"/>
          <p:nvPr/>
        </p:nvSpPr>
        <p:spPr>
          <a:xfrm>
            <a:off x="3556800" y="2921000"/>
            <a:ext cx="1270285" cy="1143000"/>
          </a:xfrm>
          <a:prstGeom prst="rect">
            <a:avLst/>
          </a:prstGeom>
          <a:noFill/>
        </p:spPr>
        <p:txBody>
          <a:bodyPr wrap="square" lIns="0" rIns="0" tIns="0" bIns="0">
            <a:spAutoFit/>
          </a:bodyPr>
          <a:lstStyle/>
          <a:p>
            <a:pPr algn="l">
              <a:lnSpc>
                <a:spcPct val="100000"/>
              </a:lnSpc>
            </a:pPr>
            <a:r>
              <a:rPr sz="9000" b="1" i="0">
                <a:solidFill>
                  <a:srgbClr val="D96A2A"/>
                </a:solidFill>
                <a:latin typeface="Instrument Serif"/>
              </a:rPr>
              <a:t>D</a:t>
            </a:r>
          </a:p>
        </p:txBody>
      </p:sp>
      <p:sp>
        <p:nvSpPr>
          <p:cNvPr id="14" name="TextBox 13"/>
          <p:cNvSpPr txBox="1"/>
          <p:nvPr/>
        </p:nvSpPr>
        <p:spPr>
          <a:xfrm>
            <a:off x="3556800" y="4203700"/>
            <a:ext cx="2540571" cy="177800"/>
          </a:xfrm>
          <a:prstGeom prst="rect">
            <a:avLst/>
          </a:prstGeom>
          <a:noFill/>
        </p:spPr>
        <p:txBody>
          <a:bodyPr wrap="square" lIns="0" rIns="0" tIns="0" bIns="0">
            <a:spAutoFit/>
          </a:bodyPr>
          <a:lstStyle/>
          <a:p>
            <a:pPr algn="l">
              <a:lnSpc>
                <a:spcPct val="100000"/>
              </a:lnSpc>
            </a:pPr>
            <a:r>
              <a:rPr sz="900" b="1" i="0" spc="300">
                <a:solidFill>
                  <a:srgbClr val="1A1814"/>
                </a:solidFill>
                <a:latin typeface="JetBrains Mono"/>
              </a:rPr>
              <a:t>DISTINCTION</a:t>
            </a:r>
          </a:p>
        </p:txBody>
      </p:sp>
      <p:sp>
        <p:nvSpPr>
          <p:cNvPr id="15" name="TextBox 14"/>
          <p:cNvSpPr txBox="1"/>
          <p:nvPr/>
        </p:nvSpPr>
        <p:spPr>
          <a:xfrm>
            <a:off x="3556800" y="4470400"/>
            <a:ext cx="2540571" cy="228600"/>
          </a:xfrm>
          <a:prstGeom prst="rect">
            <a:avLst/>
          </a:prstGeom>
          <a:noFill/>
        </p:spPr>
        <p:txBody>
          <a:bodyPr wrap="square" lIns="0" rIns="0" tIns="0" bIns="0">
            <a:spAutoFit/>
          </a:bodyPr>
          <a:lstStyle/>
          <a:p>
            <a:pPr algn="l">
              <a:lnSpc>
                <a:spcPct val="100000"/>
              </a:lnSpc>
            </a:pPr>
            <a:r>
              <a:rPr sz="1200" b="0" i="1">
                <a:solidFill>
                  <a:srgbClr val="3A3530"/>
                </a:solidFill>
                <a:latin typeface="Instrument Serif"/>
              </a:rPr>
              <a:t>Rupture visuelle immédiate.</a:t>
            </a:r>
          </a:p>
        </p:txBody>
      </p:sp>
      <p:sp>
        <p:nvSpPr>
          <p:cNvPr id="16" name="TextBox 15"/>
          <p:cNvSpPr txBox="1"/>
          <p:nvPr/>
        </p:nvSpPr>
        <p:spPr>
          <a:xfrm>
            <a:off x="3556800" y="4826000"/>
            <a:ext cx="2540571" cy="889000"/>
          </a:xfrm>
          <a:prstGeom prst="rect">
            <a:avLst/>
          </a:prstGeom>
          <a:noFill/>
        </p:spPr>
        <p:txBody>
          <a:bodyPr wrap="square" lIns="0" rIns="0" tIns="0" bIns="0">
            <a:spAutoFit/>
          </a:bodyPr>
          <a:lstStyle/>
          <a:p>
            <a:pPr algn="l">
              <a:lnSpc>
                <a:spcPct val="150000"/>
              </a:lnSpc>
            </a:pPr>
            <a:r>
              <a:rPr sz="900" b="0" i="0">
                <a:solidFill>
                  <a:srgbClr val="3A3530"/>
                </a:solidFill>
                <a:latin typeface="Space Grotesk"/>
              </a:rPr>
              <a:t>Chaque sortie doit briser le scroll. La distinction n'est pas un bonus : c'est la condition d'existence dans le bruit numérique.</a:t>
            </a:r>
          </a:p>
        </p:txBody>
      </p:sp>
      <p:sp>
        <p:nvSpPr>
          <p:cNvPr id="17" name="TextBox 16"/>
          <p:cNvSpPr txBox="1"/>
          <p:nvPr/>
        </p:nvSpPr>
        <p:spPr>
          <a:xfrm>
            <a:off x="6351429" y="2921000"/>
            <a:ext cx="1270285" cy="1143000"/>
          </a:xfrm>
          <a:prstGeom prst="rect">
            <a:avLst/>
          </a:prstGeom>
          <a:noFill/>
        </p:spPr>
        <p:txBody>
          <a:bodyPr wrap="square" lIns="0" rIns="0" tIns="0" bIns="0">
            <a:spAutoFit/>
          </a:bodyPr>
          <a:lstStyle/>
          <a:p>
            <a:pPr algn="l">
              <a:lnSpc>
                <a:spcPct val="100000"/>
              </a:lnSpc>
            </a:pPr>
            <a:r>
              <a:rPr sz="9000" b="1" i="0">
                <a:solidFill>
                  <a:srgbClr val="D96A2A"/>
                </a:solidFill>
                <a:latin typeface="Instrument Serif"/>
              </a:rPr>
              <a:t>V</a:t>
            </a:r>
          </a:p>
        </p:txBody>
      </p:sp>
      <p:sp>
        <p:nvSpPr>
          <p:cNvPr id="18" name="TextBox 17"/>
          <p:cNvSpPr txBox="1"/>
          <p:nvPr/>
        </p:nvSpPr>
        <p:spPr>
          <a:xfrm>
            <a:off x="6351429" y="4203700"/>
            <a:ext cx="2540571" cy="177800"/>
          </a:xfrm>
          <a:prstGeom prst="rect">
            <a:avLst/>
          </a:prstGeom>
          <a:noFill/>
        </p:spPr>
        <p:txBody>
          <a:bodyPr wrap="square" lIns="0" rIns="0" tIns="0" bIns="0">
            <a:spAutoFit/>
          </a:bodyPr>
          <a:lstStyle/>
          <a:p>
            <a:pPr algn="l">
              <a:lnSpc>
                <a:spcPct val="100000"/>
              </a:lnSpc>
            </a:pPr>
            <a:r>
              <a:rPr sz="900" b="1" i="0" spc="300">
                <a:solidFill>
                  <a:srgbClr val="1A1814"/>
                </a:solidFill>
                <a:latin typeface="JetBrains Mono"/>
              </a:rPr>
              <a:t>VALEUR</a:t>
            </a:r>
          </a:p>
        </p:txBody>
      </p:sp>
      <p:sp>
        <p:nvSpPr>
          <p:cNvPr id="19" name="TextBox 18"/>
          <p:cNvSpPr txBox="1"/>
          <p:nvPr/>
        </p:nvSpPr>
        <p:spPr>
          <a:xfrm>
            <a:off x="6351429" y="4470400"/>
            <a:ext cx="2540571" cy="228600"/>
          </a:xfrm>
          <a:prstGeom prst="rect">
            <a:avLst/>
          </a:prstGeom>
          <a:noFill/>
        </p:spPr>
        <p:txBody>
          <a:bodyPr wrap="square" lIns="0" rIns="0" tIns="0" bIns="0">
            <a:spAutoFit/>
          </a:bodyPr>
          <a:lstStyle/>
          <a:p>
            <a:pPr algn="l">
              <a:lnSpc>
                <a:spcPct val="100000"/>
              </a:lnSpc>
            </a:pPr>
            <a:r>
              <a:rPr sz="1200" b="0" i="1">
                <a:solidFill>
                  <a:srgbClr val="3A3530"/>
                </a:solidFill>
                <a:latin typeface="Instrument Serif"/>
              </a:rPr>
              <a:t>Chaque pixel sert un KPI.</a:t>
            </a:r>
          </a:p>
        </p:txBody>
      </p:sp>
      <p:sp>
        <p:nvSpPr>
          <p:cNvPr id="20" name="TextBox 19"/>
          <p:cNvSpPr txBox="1"/>
          <p:nvPr/>
        </p:nvSpPr>
        <p:spPr>
          <a:xfrm>
            <a:off x="6351429" y="4826000"/>
            <a:ext cx="2540571" cy="889000"/>
          </a:xfrm>
          <a:prstGeom prst="rect">
            <a:avLst/>
          </a:prstGeom>
          <a:noFill/>
        </p:spPr>
        <p:txBody>
          <a:bodyPr wrap="square" lIns="0" rIns="0" tIns="0" bIns="0">
            <a:spAutoFit/>
          </a:bodyPr>
          <a:lstStyle/>
          <a:p>
            <a:pPr algn="l">
              <a:lnSpc>
                <a:spcPct val="150000"/>
              </a:lnSpc>
            </a:pPr>
            <a:r>
              <a:rPr sz="900" b="0" i="0">
                <a:solidFill>
                  <a:srgbClr val="3A3530"/>
                </a:solidFill>
                <a:latin typeface="Space Grotesk"/>
              </a:rPr>
              <a:t>L'esthétique sans utilité est une dépense. On lie chaque décision créative à un objectif business mesurable.</a:t>
            </a:r>
          </a:p>
        </p:txBody>
      </p:sp>
      <p:sp>
        <p:nvSpPr>
          <p:cNvPr id="21" name="TextBox 20"/>
          <p:cNvSpPr txBox="1"/>
          <p:nvPr/>
        </p:nvSpPr>
        <p:spPr>
          <a:xfrm>
            <a:off x="9146057" y="2921000"/>
            <a:ext cx="1270285" cy="1143000"/>
          </a:xfrm>
          <a:prstGeom prst="rect">
            <a:avLst/>
          </a:prstGeom>
          <a:noFill/>
        </p:spPr>
        <p:txBody>
          <a:bodyPr wrap="square" lIns="0" rIns="0" tIns="0" bIns="0">
            <a:spAutoFit/>
          </a:bodyPr>
          <a:lstStyle/>
          <a:p>
            <a:pPr algn="l">
              <a:lnSpc>
                <a:spcPct val="100000"/>
              </a:lnSpc>
            </a:pPr>
            <a:r>
              <a:rPr sz="9000" b="1" i="0">
                <a:solidFill>
                  <a:srgbClr val="D96A2A"/>
                </a:solidFill>
                <a:latin typeface="Instrument Serif"/>
              </a:rPr>
              <a:t>E</a:t>
            </a:r>
          </a:p>
        </p:txBody>
      </p:sp>
      <p:sp>
        <p:nvSpPr>
          <p:cNvPr id="22" name="TextBox 21"/>
          <p:cNvSpPr txBox="1"/>
          <p:nvPr/>
        </p:nvSpPr>
        <p:spPr>
          <a:xfrm>
            <a:off x="9146057" y="4203700"/>
            <a:ext cx="2540571" cy="177800"/>
          </a:xfrm>
          <a:prstGeom prst="rect">
            <a:avLst/>
          </a:prstGeom>
          <a:noFill/>
        </p:spPr>
        <p:txBody>
          <a:bodyPr wrap="square" lIns="0" rIns="0" tIns="0" bIns="0">
            <a:spAutoFit/>
          </a:bodyPr>
          <a:lstStyle/>
          <a:p>
            <a:pPr algn="l">
              <a:lnSpc>
                <a:spcPct val="100000"/>
              </a:lnSpc>
            </a:pPr>
            <a:r>
              <a:rPr sz="900" b="1" i="0" spc="300">
                <a:solidFill>
                  <a:srgbClr val="1A1814"/>
                </a:solidFill>
                <a:latin typeface="JetBrains Mono"/>
              </a:rPr>
              <a:t>ENGAGEMENT</a:t>
            </a:r>
          </a:p>
        </p:txBody>
      </p:sp>
      <p:sp>
        <p:nvSpPr>
          <p:cNvPr id="23" name="TextBox 22"/>
          <p:cNvSpPr txBox="1"/>
          <p:nvPr/>
        </p:nvSpPr>
        <p:spPr>
          <a:xfrm>
            <a:off x="9146057" y="4470400"/>
            <a:ext cx="2540571" cy="228600"/>
          </a:xfrm>
          <a:prstGeom prst="rect">
            <a:avLst/>
          </a:prstGeom>
          <a:noFill/>
        </p:spPr>
        <p:txBody>
          <a:bodyPr wrap="square" lIns="0" rIns="0" tIns="0" bIns="0">
            <a:spAutoFit/>
          </a:bodyPr>
          <a:lstStyle/>
          <a:p>
            <a:pPr algn="l">
              <a:lnSpc>
                <a:spcPct val="100000"/>
              </a:lnSpc>
            </a:pPr>
            <a:r>
              <a:rPr sz="1200" b="0" i="1">
                <a:solidFill>
                  <a:srgbClr val="3A3530"/>
                </a:solidFill>
                <a:latin typeface="Instrument Serif"/>
              </a:rPr>
              <a:t>Du spectateur au croyant.</a:t>
            </a:r>
          </a:p>
        </p:txBody>
      </p:sp>
      <p:sp>
        <p:nvSpPr>
          <p:cNvPr id="24" name="TextBox 23"/>
          <p:cNvSpPr txBox="1"/>
          <p:nvPr/>
        </p:nvSpPr>
        <p:spPr>
          <a:xfrm>
            <a:off x="9146057" y="4826000"/>
            <a:ext cx="2540571" cy="889000"/>
          </a:xfrm>
          <a:prstGeom prst="rect">
            <a:avLst/>
          </a:prstGeom>
          <a:noFill/>
        </p:spPr>
        <p:txBody>
          <a:bodyPr wrap="square" lIns="0" rIns="0" tIns="0" bIns="0">
            <a:spAutoFit/>
          </a:bodyPr>
          <a:lstStyle/>
          <a:p>
            <a:pPr algn="l">
              <a:lnSpc>
                <a:spcPct val="150000"/>
              </a:lnSpc>
            </a:pPr>
            <a:r>
              <a:rPr sz="900" b="0" i="0">
                <a:solidFill>
                  <a:srgbClr val="3A3530"/>
                </a:solidFill>
                <a:latin typeface="Space Grotesk"/>
              </a:rPr>
              <a:t>Transformer l'attention volatile en communauté. Rituels, codes internes, moments de bascule. La marque devient un mouvement.</a:t>
            </a:r>
          </a:p>
        </p:txBody>
      </p:sp>
      <p:sp>
        <p:nvSpPr>
          <p:cNvPr id="25" name="TextBox 24"/>
          <p:cNvSpPr txBox="1"/>
          <p:nvPr/>
        </p:nvSpPr>
        <p:spPr>
          <a:xfrm>
            <a:off x="508114" y="6400800"/>
            <a:ext cx="2540571" cy="152400"/>
          </a:xfrm>
          <a:prstGeom prst="rect">
            <a:avLst/>
          </a:prstGeom>
          <a:noFill/>
        </p:spPr>
        <p:txBody>
          <a:bodyPr wrap="square" lIns="0" rIns="0" tIns="0" bIns="0">
            <a:spAutoFit/>
          </a:bodyPr>
          <a:lstStyle/>
          <a:p>
            <a:pPr algn="l">
              <a:lnSpc>
                <a:spcPct val="100000"/>
              </a:lnSpc>
            </a:pPr>
            <a:r>
              <a:rPr sz="800" b="0" i="1">
                <a:solidFill>
                  <a:srgbClr val="807868"/>
                </a:solidFill>
                <a:latin typeface="JetBrains Mono"/>
              </a:rPr>
              <a:t>xtincell.com</a:t>
            </a:r>
          </a:p>
        </p:txBody>
      </p:sp>
      <p:sp>
        <p:nvSpPr>
          <p:cNvPr id="26" name="TextBox 25"/>
          <p:cNvSpPr txBox="1"/>
          <p:nvPr/>
        </p:nvSpPr>
        <p:spPr>
          <a:xfrm>
            <a:off x="9146057" y="6400800"/>
            <a:ext cx="2540571" cy="1524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 06 / 19</a:t>
            </a:r>
          </a:p>
        </p:txBody>
      </p:sp>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7621714"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 05  —  MÉTHODE  ·  PROPULSEUR</a:t>
            </a:r>
          </a:p>
        </p:txBody>
      </p:sp>
      <p:sp>
        <p:nvSpPr>
          <p:cNvPr id="7" name="TextBox 6"/>
          <p:cNvSpPr txBox="1"/>
          <p:nvPr/>
        </p:nvSpPr>
        <p:spPr>
          <a:xfrm>
            <a:off x="508114" y="1193800"/>
            <a:ext cx="11432572" cy="635000"/>
          </a:xfrm>
          <a:prstGeom prst="rect">
            <a:avLst/>
          </a:prstGeom>
          <a:noFill/>
        </p:spPr>
        <p:txBody>
          <a:bodyPr wrap="square" lIns="0" rIns="0" tIns="0" bIns="0">
            <a:spAutoFit/>
          </a:bodyPr>
          <a:lstStyle/>
          <a:p>
            <a:pPr algn="l">
              <a:lnSpc>
                <a:spcPct val="100000"/>
              </a:lnSpc>
            </a:pPr>
            <a:r>
              <a:rPr sz="4200" b="1" i="0">
                <a:solidFill>
                  <a:srgbClr val="F4EEDF"/>
                </a:solidFill>
                <a:latin typeface="Instrument Serif"/>
              </a:rPr>
              <a:t>RTIS</a:t>
            </a:r>
            <a:r>
              <a:rPr sz="4200" b="0" i="1">
                <a:solidFill>
                  <a:srgbClr val="F4EEDF"/>
                </a:solidFill>
                <a:latin typeface="Instrument Serif"/>
              </a:rPr>
              <a:t> —  l'action.</a:t>
            </a:r>
          </a:p>
        </p:txBody>
      </p:sp>
      <p:sp>
        <p:nvSpPr>
          <p:cNvPr id="8" name="TextBox 7"/>
          <p:cNvSpPr txBox="1"/>
          <p:nvPr/>
        </p:nvSpPr>
        <p:spPr>
          <a:xfrm>
            <a:off x="508114" y="2057400"/>
            <a:ext cx="10162286" cy="228600"/>
          </a:xfrm>
          <a:prstGeom prst="rect">
            <a:avLst/>
          </a:prstGeom>
          <a:noFill/>
        </p:spPr>
        <p:txBody>
          <a:bodyPr wrap="square" lIns="0" rIns="0" tIns="0" bIns="0">
            <a:spAutoFit/>
          </a:bodyPr>
          <a:lstStyle/>
          <a:p>
            <a:pPr algn="l">
              <a:lnSpc>
                <a:spcPct val="100000"/>
              </a:lnSpc>
            </a:pPr>
            <a:r>
              <a:rPr sz="1100" b="0" i="1">
                <a:solidFill>
                  <a:srgbClr val="807868"/>
                </a:solidFill>
                <a:latin typeface="Instrument Serif"/>
              </a:rPr>
              <a:t>Le propulseur RTIS transforme l'identité en roadmap exécutable.</a:t>
            </a:r>
          </a:p>
        </p:txBody>
      </p:sp>
      <p:sp>
        <p:nvSpPr>
          <p:cNvPr id="9" name="TextBox 8"/>
          <p:cNvSpPr txBox="1"/>
          <p:nvPr/>
        </p:nvSpPr>
        <p:spPr>
          <a:xfrm>
            <a:off x="762171" y="2921000"/>
            <a:ext cx="1270285" cy="1143000"/>
          </a:xfrm>
          <a:prstGeom prst="rect">
            <a:avLst/>
          </a:prstGeom>
          <a:noFill/>
        </p:spPr>
        <p:txBody>
          <a:bodyPr wrap="square" lIns="0" rIns="0" tIns="0" bIns="0">
            <a:spAutoFit/>
          </a:bodyPr>
          <a:lstStyle/>
          <a:p>
            <a:pPr algn="l">
              <a:lnSpc>
                <a:spcPct val="100000"/>
              </a:lnSpc>
            </a:pPr>
            <a:r>
              <a:rPr sz="9000" b="1" i="0">
                <a:solidFill>
                  <a:srgbClr val="D96A2A"/>
                </a:solidFill>
                <a:latin typeface="Instrument Serif"/>
              </a:rPr>
              <a:t>R</a:t>
            </a:r>
          </a:p>
        </p:txBody>
      </p:sp>
      <p:sp>
        <p:nvSpPr>
          <p:cNvPr id="10" name="TextBox 9"/>
          <p:cNvSpPr txBox="1"/>
          <p:nvPr/>
        </p:nvSpPr>
        <p:spPr>
          <a:xfrm>
            <a:off x="762171" y="4203700"/>
            <a:ext cx="2540571" cy="177800"/>
          </a:xfrm>
          <a:prstGeom prst="rect">
            <a:avLst/>
          </a:prstGeom>
          <a:noFill/>
        </p:spPr>
        <p:txBody>
          <a:bodyPr wrap="square" lIns="0" rIns="0" tIns="0" bIns="0">
            <a:spAutoFit/>
          </a:bodyPr>
          <a:lstStyle/>
          <a:p>
            <a:pPr algn="l">
              <a:lnSpc>
                <a:spcPct val="100000"/>
              </a:lnSpc>
            </a:pPr>
            <a:r>
              <a:rPr sz="900" b="1" i="0" spc="300">
                <a:solidFill>
                  <a:srgbClr val="F4EEDF"/>
                </a:solidFill>
                <a:latin typeface="JetBrains Mono"/>
              </a:rPr>
              <a:t>RISK</a:t>
            </a:r>
          </a:p>
        </p:txBody>
      </p:sp>
      <p:sp>
        <p:nvSpPr>
          <p:cNvPr id="11" name="TextBox 10"/>
          <p:cNvSpPr txBox="1"/>
          <p:nvPr/>
        </p:nvSpPr>
        <p:spPr>
          <a:xfrm>
            <a:off x="762171" y="4470400"/>
            <a:ext cx="2540571" cy="228600"/>
          </a:xfrm>
          <a:prstGeom prst="rect">
            <a:avLst/>
          </a:prstGeom>
          <a:noFill/>
        </p:spPr>
        <p:txBody>
          <a:bodyPr wrap="square" lIns="0" rIns="0" tIns="0" bIns="0">
            <a:spAutoFit/>
          </a:bodyPr>
          <a:lstStyle/>
          <a:p>
            <a:pPr algn="l">
              <a:lnSpc>
                <a:spcPct val="100000"/>
              </a:lnSpc>
            </a:pPr>
            <a:r>
              <a:rPr sz="1200" b="0" i="1">
                <a:solidFill>
                  <a:srgbClr val="C4BDA9"/>
                </a:solidFill>
                <a:latin typeface="Instrument Serif"/>
              </a:rPr>
              <a:t>Le SWOT déduit de l'ADVE.</a:t>
            </a:r>
          </a:p>
        </p:txBody>
      </p:sp>
      <p:sp>
        <p:nvSpPr>
          <p:cNvPr id="12" name="TextBox 11"/>
          <p:cNvSpPr txBox="1"/>
          <p:nvPr/>
        </p:nvSpPr>
        <p:spPr>
          <a:xfrm>
            <a:off x="762171" y="4826000"/>
            <a:ext cx="2540571" cy="8890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Forces, faiblesses, menaces et opportunités spécifiques à cette marque — pas un SWOT générique, un SWOT taillé dans son ADN.</a:t>
            </a:r>
          </a:p>
        </p:txBody>
      </p:sp>
      <p:sp>
        <p:nvSpPr>
          <p:cNvPr id="13" name="TextBox 12"/>
          <p:cNvSpPr txBox="1"/>
          <p:nvPr/>
        </p:nvSpPr>
        <p:spPr>
          <a:xfrm>
            <a:off x="3556800" y="2921000"/>
            <a:ext cx="1270285" cy="1143000"/>
          </a:xfrm>
          <a:prstGeom prst="rect">
            <a:avLst/>
          </a:prstGeom>
          <a:noFill/>
        </p:spPr>
        <p:txBody>
          <a:bodyPr wrap="square" lIns="0" rIns="0" tIns="0" bIns="0">
            <a:spAutoFit/>
          </a:bodyPr>
          <a:lstStyle/>
          <a:p>
            <a:pPr algn="l">
              <a:lnSpc>
                <a:spcPct val="100000"/>
              </a:lnSpc>
            </a:pPr>
            <a:r>
              <a:rPr sz="9000" b="1" i="0">
                <a:solidFill>
                  <a:srgbClr val="D96A2A"/>
                </a:solidFill>
                <a:latin typeface="Instrument Serif"/>
              </a:rPr>
              <a:t>T</a:t>
            </a:r>
          </a:p>
        </p:txBody>
      </p:sp>
      <p:sp>
        <p:nvSpPr>
          <p:cNvPr id="14" name="TextBox 13"/>
          <p:cNvSpPr txBox="1"/>
          <p:nvPr/>
        </p:nvSpPr>
        <p:spPr>
          <a:xfrm>
            <a:off x="3556800" y="4203700"/>
            <a:ext cx="2540571" cy="177800"/>
          </a:xfrm>
          <a:prstGeom prst="rect">
            <a:avLst/>
          </a:prstGeom>
          <a:noFill/>
        </p:spPr>
        <p:txBody>
          <a:bodyPr wrap="square" lIns="0" rIns="0" tIns="0" bIns="0">
            <a:spAutoFit/>
          </a:bodyPr>
          <a:lstStyle/>
          <a:p>
            <a:pPr algn="l">
              <a:lnSpc>
                <a:spcPct val="100000"/>
              </a:lnSpc>
            </a:pPr>
            <a:r>
              <a:rPr sz="900" b="1" i="0" spc="300">
                <a:solidFill>
                  <a:srgbClr val="F4EEDF"/>
                </a:solidFill>
                <a:latin typeface="JetBrains Mono"/>
              </a:rPr>
              <a:t>TRACK</a:t>
            </a:r>
          </a:p>
        </p:txBody>
      </p:sp>
      <p:sp>
        <p:nvSpPr>
          <p:cNvPr id="15" name="TextBox 14"/>
          <p:cNvSpPr txBox="1"/>
          <p:nvPr/>
        </p:nvSpPr>
        <p:spPr>
          <a:xfrm>
            <a:off x="3556800" y="4470400"/>
            <a:ext cx="2540571" cy="228600"/>
          </a:xfrm>
          <a:prstGeom prst="rect">
            <a:avLst/>
          </a:prstGeom>
          <a:noFill/>
        </p:spPr>
        <p:txBody>
          <a:bodyPr wrap="square" lIns="0" rIns="0" tIns="0" bIns="0">
            <a:spAutoFit/>
          </a:bodyPr>
          <a:lstStyle/>
          <a:p>
            <a:pPr algn="l">
              <a:lnSpc>
                <a:spcPct val="100000"/>
              </a:lnSpc>
            </a:pPr>
            <a:r>
              <a:rPr sz="1200" b="0" i="1">
                <a:solidFill>
                  <a:srgbClr val="C4BDA9"/>
                </a:solidFill>
                <a:latin typeface="Instrument Serif"/>
              </a:rPr>
              <a:t>Étude marché vs ADVE + Risk.</a:t>
            </a:r>
          </a:p>
        </p:txBody>
      </p:sp>
      <p:sp>
        <p:nvSpPr>
          <p:cNvPr id="16" name="TextBox 15"/>
          <p:cNvSpPr txBox="1"/>
          <p:nvPr/>
        </p:nvSpPr>
        <p:spPr>
          <a:xfrm>
            <a:off x="3556800" y="4826000"/>
            <a:ext cx="2540571" cy="8890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On confronte l'identité et son risque au paysage réel : concurrence, signaux faibles, données comportementales. La piste devient lisible.</a:t>
            </a:r>
          </a:p>
        </p:txBody>
      </p:sp>
      <p:sp>
        <p:nvSpPr>
          <p:cNvPr id="17" name="TextBox 16"/>
          <p:cNvSpPr txBox="1"/>
          <p:nvPr/>
        </p:nvSpPr>
        <p:spPr>
          <a:xfrm>
            <a:off x="6351429" y="2921000"/>
            <a:ext cx="1270285" cy="1143000"/>
          </a:xfrm>
          <a:prstGeom prst="rect">
            <a:avLst/>
          </a:prstGeom>
          <a:noFill/>
        </p:spPr>
        <p:txBody>
          <a:bodyPr wrap="square" lIns="0" rIns="0" tIns="0" bIns="0">
            <a:spAutoFit/>
          </a:bodyPr>
          <a:lstStyle/>
          <a:p>
            <a:pPr algn="l">
              <a:lnSpc>
                <a:spcPct val="100000"/>
              </a:lnSpc>
            </a:pPr>
            <a:r>
              <a:rPr sz="9000" b="1" i="0">
                <a:solidFill>
                  <a:srgbClr val="D96A2A"/>
                </a:solidFill>
                <a:latin typeface="Instrument Serif"/>
              </a:rPr>
              <a:t>I</a:t>
            </a:r>
          </a:p>
        </p:txBody>
      </p:sp>
      <p:sp>
        <p:nvSpPr>
          <p:cNvPr id="18" name="TextBox 17"/>
          <p:cNvSpPr txBox="1"/>
          <p:nvPr/>
        </p:nvSpPr>
        <p:spPr>
          <a:xfrm>
            <a:off x="6351429" y="4203700"/>
            <a:ext cx="2540571" cy="177800"/>
          </a:xfrm>
          <a:prstGeom prst="rect">
            <a:avLst/>
          </a:prstGeom>
          <a:noFill/>
        </p:spPr>
        <p:txBody>
          <a:bodyPr wrap="square" lIns="0" rIns="0" tIns="0" bIns="0">
            <a:spAutoFit/>
          </a:bodyPr>
          <a:lstStyle/>
          <a:p>
            <a:pPr algn="l">
              <a:lnSpc>
                <a:spcPct val="100000"/>
              </a:lnSpc>
            </a:pPr>
            <a:r>
              <a:rPr sz="900" b="1" i="0" spc="300">
                <a:solidFill>
                  <a:srgbClr val="F4EEDF"/>
                </a:solidFill>
                <a:latin typeface="JetBrains Mono"/>
              </a:rPr>
              <a:t>INNOVATION</a:t>
            </a:r>
          </a:p>
        </p:txBody>
      </p:sp>
      <p:sp>
        <p:nvSpPr>
          <p:cNvPr id="19" name="TextBox 18"/>
          <p:cNvSpPr txBox="1"/>
          <p:nvPr/>
        </p:nvSpPr>
        <p:spPr>
          <a:xfrm>
            <a:off x="6351429" y="4470400"/>
            <a:ext cx="2540571" cy="228600"/>
          </a:xfrm>
          <a:prstGeom prst="rect">
            <a:avLst/>
          </a:prstGeom>
          <a:noFill/>
        </p:spPr>
        <p:txBody>
          <a:bodyPr wrap="square" lIns="0" rIns="0" tIns="0" bIns="0">
            <a:spAutoFit/>
          </a:bodyPr>
          <a:lstStyle/>
          <a:p>
            <a:pPr algn="l">
              <a:lnSpc>
                <a:spcPct val="100000"/>
              </a:lnSpc>
            </a:pPr>
            <a:r>
              <a:rPr sz="1200" b="0" i="1">
                <a:solidFill>
                  <a:srgbClr val="C4BDA9"/>
                </a:solidFill>
                <a:latin typeface="Instrument Serif"/>
              </a:rPr>
              <a:t>Toutes les actions activables.</a:t>
            </a:r>
          </a:p>
        </p:txBody>
      </p:sp>
      <p:sp>
        <p:nvSpPr>
          <p:cNvPr id="20" name="TextBox 19"/>
          <p:cNvSpPr txBox="1"/>
          <p:nvPr/>
        </p:nvSpPr>
        <p:spPr>
          <a:xfrm>
            <a:off x="6351429" y="4826000"/>
            <a:ext cx="2540571" cy="8890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À partir des informations précédentes, on cartographie l'éventail complet d'actions — produits, campagnes, formats, rituels.</a:t>
            </a:r>
          </a:p>
        </p:txBody>
      </p:sp>
      <p:sp>
        <p:nvSpPr>
          <p:cNvPr id="21" name="TextBox 20"/>
          <p:cNvSpPr txBox="1"/>
          <p:nvPr/>
        </p:nvSpPr>
        <p:spPr>
          <a:xfrm>
            <a:off x="9146057" y="2921000"/>
            <a:ext cx="1270285" cy="1143000"/>
          </a:xfrm>
          <a:prstGeom prst="rect">
            <a:avLst/>
          </a:prstGeom>
          <a:noFill/>
        </p:spPr>
        <p:txBody>
          <a:bodyPr wrap="square" lIns="0" rIns="0" tIns="0" bIns="0">
            <a:spAutoFit/>
          </a:bodyPr>
          <a:lstStyle/>
          <a:p>
            <a:pPr algn="l">
              <a:lnSpc>
                <a:spcPct val="100000"/>
              </a:lnSpc>
            </a:pPr>
            <a:r>
              <a:rPr sz="9000" b="1" i="0">
                <a:solidFill>
                  <a:srgbClr val="D96A2A"/>
                </a:solidFill>
                <a:latin typeface="Instrument Serif"/>
              </a:rPr>
              <a:t>S</a:t>
            </a:r>
          </a:p>
        </p:txBody>
      </p:sp>
      <p:sp>
        <p:nvSpPr>
          <p:cNvPr id="22" name="TextBox 21"/>
          <p:cNvSpPr txBox="1"/>
          <p:nvPr/>
        </p:nvSpPr>
        <p:spPr>
          <a:xfrm>
            <a:off x="9146057" y="4203700"/>
            <a:ext cx="2540571" cy="177800"/>
          </a:xfrm>
          <a:prstGeom prst="rect">
            <a:avLst/>
          </a:prstGeom>
          <a:noFill/>
        </p:spPr>
        <p:txBody>
          <a:bodyPr wrap="square" lIns="0" rIns="0" tIns="0" bIns="0">
            <a:spAutoFit/>
          </a:bodyPr>
          <a:lstStyle/>
          <a:p>
            <a:pPr algn="l">
              <a:lnSpc>
                <a:spcPct val="100000"/>
              </a:lnSpc>
            </a:pPr>
            <a:r>
              <a:rPr sz="900" b="1" i="0" spc="300">
                <a:solidFill>
                  <a:srgbClr val="F4EEDF"/>
                </a:solidFill>
                <a:latin typeface="JetBrains Mono"/>
              </a:rPr>
              <a:t>STRATÉGIE</a:t>
            </a:r>
          </a:p>
        </p:txBody>
      </p:sp>
      <p:sp>
        <p:nvSpPr>
          <p:cNvPr id="23" name="TextBox 22"/>
          <p:cNvSpPr txBox="1"/>
          <p:nvPr/>
        </p:nvSpPr>
        <p:spPr>
          <a:xfrm>
            <a:off x="9146057" y="4470400"/>
            <a:ext cx="2540571" cy="228600"/>
          </a:xfrm>
          <a:prstGeom prst="rect">
            <a:avLst/>
          </a:prstGeom>
          <a:noFill/>
        </p:spPr>
        <p:txBody>
          <a:bodyPr wrap="square" lIns="0" rIns="0" tIns="0" bIns="0">
            <a:spAutoFit/>
          </a:bodyPr>
          <a:lstStyle/>
          <a:p>
            <a:pPr algn="l">
              <a:lnSpc>
                <a:spcPct val="100000"/>
              </a:lnSpc>
            </a:pPr>
            <a:r>
              <a:rPr sz="1200" b="0" i="1">
                <a:solidFill>
                  <a:srgbClr val="C4BDA9"/>
                </a:solidFill>
                <a:latin typeface="Instrument Serif"/>
              </a:rPr>
              <a:t>Roadmap dynamique.</a:t>
            </a:r>
          </a:p>
        </p:txBody>
      </p:sp>
      <p:sp>
        <p:nvSpPr>
          <p:cNvPr id="24" name="TextBox 23"/>
          <p:cNvSpPr txBox="1"/>
          <p:nvPr/>
        </p:nvSpPr>
        <p:spPr>
          <a:xfrm>
            <a:off x="9146057" y="4826000"/>
            <a:ext cx="2540571" cy="889000"/>
          </a:xfrm>
          <a:prstGeom prst="rect">
            <a:avLst/>
          </a:prstGeom>
          <a:noFill/>
        </p:spPr>
        <p:txBody>
          <a:bodyPr wrap="square" lIns="0" rIns="0" tIns="0" bIns="0">
            <a:spAutoFit/>
          </a:bodyPr>
          <a:lstStyle/>
          <a:p>
            <a:pPr algn="l">
              <a:lnSpc>
                <a:spcPct val="150000"/>
              </a:lnSpc>
            </a:pPr>
            <a:r>
              <a:rPr sz="900" b="0" i="0">
                <a:solidFill>
                  <a:srgbClr val="C4BDA9"/>
                </a:solidFill>
                <a:latin typeface="Space Grotesk"/>
              </a:rPr>
              <a:t>Une feuille de route vivante, hiérarchisée, ajustée au cycle. Pas un plan figé — un système qui apprend et se réorganise.</a:t>
            </a:r>
          </a:p>
        </p:txBody>
      </p:sp>
      <p:sp>
        <p:nvSpPr>
          <p:cNvPr id="25" name="TextBox 24"/>
          <p:cNvSpPr txBox="1"/>
          <p:nvPr/>
        </p:nvSpPr>
        <p:spPr>
          <a:xfrm>
            <a:off x="508114" y="6400800"/>
            <a:ext cx="2540571" cy="152400"/>
          </a:xfrm>
          <a:prstGeom prst="rect">
            <a:avLst/>
          </a:prstGeom>
          <a:noFill/>
        </p:spPr>
        <p:txBody>
          <a:bodyPr wrap="square" lIns="0" rIns="0" tIns="0" bIns="0">
            <a:spAutoFit/>
          </a:bodyPr>
          <a:lstStyle/>
          <a:p>
            <a:pPr algn="l">
              <a:lnSpc>
                <a:spcPct val="100000"/>
              </a:lnSpc>
            </a:pPr>
            <a:r>
              <a:rPr sz="800" b="0" i="1">
                <a:solidFill>
                  <a:srgbClr val="807868"/>
                </a:solidFill>
                <a:latin typeface="JetBrains Mono"/>
              </a:rPr>
              <a:t>xtincell.com</a:t>
            </a:r>
          </a:p>
        </p:txBody>
      </p:sp>
      <p:sp>
        <p:nvSpPr>
          <p:cNvPr id="26" name="TextBox 25"/>
          <p:cNvSpPr txBox="1"/>
          <p:nvPr/>
        </p:nvSpPr>
        <p:spPr>
          <a:xfrm>
            <a:off x="9146057" y="6400800"/>
            <a:ext cx="2540571" cy="1524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 07 / 19</a:t>
            </a:r>
          </a:p>
        </p:txBody>
      </p:sp>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1346200"/>
            <a:ext cx="7621714"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 06</a:t>
            </a:r>
          </a:p>
        </p:txBody>
      </p:sp>
      <p:sp>
        <p:nvSpPr>
          <p:cNvPr id="7" name="TextBox 6"/>
          <p:cNvSpPr txBox="1"/>
          <p:nvPr/>
        </p:nvSpPr>
        <p:spPr>
          <a:xfrm>
            <a:off x="508114" y="1651000"/>
            <a:ext cx="10162286" cy="1143000"/>
          </a:xfrm>
          <a:prstGeom prst="rect">
            <a:avLst/>
          </a:prstGeom>
          <a:noFill/>
        </p:spPr>
        <p:txBody>
          <a:bodyPr wrap="square" lIns="0" rIns="0" tIns="0" bIns="0">
            <a:spAutoFit/>
          </a:bodyPr>
          <a:lstStyle/>
          <a:p>
            <a:pPr algn="l">
              <a:lnSpc>
                <a:spcPct val="100000"/>
              </a:lnSpc>
            </a:pPr>
            <a:r>
              <a:rPr sz="9600" b="0" i="1">
                <a:solidFill>
                  <a:srgbClr val="F4EEDF"/>
                </a:solidFill>
                <a:latin typeface="Instrument Serif"/>
              </a:rPr>
              <a:t>Travaux</a:t>
            </a:r>
          </a:p>
        </p:txBody>
      </p:sp>
      <p:sp>
        <p:nvSpPr>
          <p:cNvPr id="8" name="TextBox 7"/>
          <p:cNvSpPr txBox="1"/>
          <p:nvPr/>
        </p:nvSpPr>
        <p:spPr>
          <a:xfrm>
            <a:off x="508114" y="3124200"/>
            <a:ext cx="10162286" cy="304800"/>
          </a:xfrm>
          <a:prstGeom prst="rect">
            <a:avLst/>
          </a:prstGeom>
          <a:noFill/>
        </p:spPr>
        <p:txBody>
          <a:bodyPr wrap="square" lIns="0" rIns="0" tIns="0" bIns="0">
            <a:spAutoFit/>
          </a:bodyPr>
          <a:lstStyle/>
          <a:p>
            <a:pPr algn="l">
              <a:lnSpc>
                <a:spcPct val="100000"/>
              </a:lnSpc>
            </a:pPr>
            <a:r>
              <a:rPr sz="1500" b="0" i="1">
                <a:solidFill>
                  <a:srgbClr val="C4BDA9"/>
                </a:solidFill>
                <a:latin typeface="Instrument Serif"/>
              </a:rPr>
              <a:t>Trois pratiques · 20 dossiers · 12 ans de production.</a:t>
            </a:r>
          </a:p>
        </p:txBody>
      </p:sp>
      <p:sp>
        <p:nvSpPr>
          <p:cNvPr id="9" name="TextBox 8"/>
          <p:cNvSpPr txBox="1"/>
          <p:nvPr/>
        </p:nvSpPr>
        <p:spPr>
          <a:xfrm>
            <a:off x="508114" y="4406900"/>
            <a:ext cx="762171" cy="228600"/>
          </a:xfrm>
          <a:prstGeom prst="rect">
            <a:avLst/>
          </a:prstGeom>
          <a:noFill/>
        </p:spPr>
        <p:txBody>
          <a:bodyPr wrap="square" lIns="0" rIns="0" tIns="0" bIns="0">
            <a:spAutoFit/>
          </a:bodyPr>
          <a:lstStyle/>
          <a:p>
            <a:pPr algn="l">
              <a:lnSpc>
                <a:spcPct val="100000"/>
              </a:lnSpc>
            </a:pPr>
            <a:r>
              <a:rPr sz="1100" b="1" i="0" spc="200">
                <a:solidFill>
                  <a:srgbClr val="D96A2A"/>
                </a:solidFill>
                <a:latin typeface="JetBrains Mono"/>
              </a:rPr>
              <a:t>P·01</a:t>
            </a:r>
          </a:p>
        </p:txBody>
      </p:sp>
      <p:sp>
        <p:nvSpPr>
          <p:cNvPr id="10" name="TextBox 9"/>
          <p:cNvSpPr txBox="1"/>
          <p:nvPr/>
        </p:nvSpPr>
        <p:spPr>
          <a:xfrm>
            <a:off x="1524342" y="4406900"/>
            <a:ext cx="4446000" cy="228600"/>
          </a:xfrm>
          <a:prstGeom prst="rect">
            <a:avLst/>
          </a:prstGeom>
          <a:noFill/>
        </p:spPr>
        <p:txBody>
          <a:bodyPr wrap="square" lIns="0" rIns="0" tIns="0" bIns="0">
            <a:spAutoFit/>
          </a:bodyPr>
          <a:lstStyle/>
          <a:p>
            <a:pPr algn="l">
              <a:lnSpc>
                <a:spcPct val="100000"/>
              </a:lnSpc>
            </a:pPr>
            <a:r>
              <a:rPr sz="1400" b="1" i="0">
                <a:solidFill>
                  <a:srgbClr val="F4EEDF"/>
                </a:solidFill>
                <a:latin typeface="Instrument Serif"/>
              </a:rPr>
              <a:t>La Stratégie</a:t>
            </a:r>
          </a:p>
        </p:txBody>
      </p:sp>
      <p:sp>
        <p:nvSpPr>
          <p:cNvPr id="11" name="TextBox 10"/>
          <p:cNvSpPr txBox="1"/>
          <p:nvPr/>
        </p:nvSpPr>
        <p:spPr>
          <a:xfrm>
            <a:off x="5843314" y="4406900"/>
            <a:ext cx="5081143" cy="228600"/>
          </a:xfrm>
          <a:prstGeom prst="rect">
            <a:avLst/>
          </a:prstGeom>
          <a:noFill/>
        </p:spPr>
        <p:txBody>
          <a:bodyPr wrap="square" lIns="0" rIns="0" tIns="0" bIns="0">
            <a:spAutoFit/>
          </a:bodyPr>
          <a:lstStyle/>
          <a:p>
            <a:pPr algn="l">
              <a:lnSpc>
                <a:spcPct val="100000"/>
              </a:lnSpc>
            </a:pPr>
            <a:r>
              <a:rPr sz="1100" b="0" i="1">
                <a:solidFill>
                  <a:srgbClr val="807868"/>
                </a:solidFill>
                <a:latin typeface="Instrument Serif"/>
              </a:rPr>
              <a:t>création de marque, étude de marché, lancement</a:t>
            </a:r>
          </a:p>
        </p:txBody>
      </p:sp>
      <p:sp>
        <p:nvSpPr>
          <p:cNvPr id="12" name="TextBox 11"/>
          <p:cNvSpPr txBox="1"/>
          <p:nvPr/>
        </p:nvSpPr>
        <p:spPr>
          <a:xfrm>
            <a:off x="508114" y="4787900"/>
            <a:ext cx="762171" cy="228600"/>
          </a:xfrm>
          <a:prstGeom prst="rect">
            <a:avLst/>
          </a:prstGeom>
          <a:noFill/>
        </p:spPr>
        <p:txBody>
          <a:bodyPr wrap="square" lIns="0" rIns="0" tIns="0" bIns="0">
            <a:spAutoFit/>
          </a:bodyPr>
          <a:lstStyle/>
          <a:p>
            <a:pPr algn="l">
              <a:lnSpc>
                <a:spcPct val="100000"/>
              </a:lnSpc>
            </a:pPr>
            <a:r>
              <a:rPr sz="1100" b="1" i="0" spc="200">
                <a:solidFill>
                  <a:srgbClr val="D96A2A"/>
                </a:solidFill>
                <a:latin typeface="JetBrains Mono"/>
              </a:rPr>
              <a:t>P·02</a:t>
            </a:r>
          </a:p>
        </p:txBody>
      </p:sp>
      <p:sp>
        <p:nvSpPr>
          <p:cNvPr id="13" name="TextBox 12"/>
          <p:cNvSpPr txBox="1"/>
          <p:nvPr/>
        </p:nvSpPr>
        <p:spPr>
          <a:xfrm>
            <a:off x="1524342" y="4787900"/>
            <a:ext cx="4446000" cy="228600"/>
          </a:xfrm>
          <a:prstGeom prst="rect">
            <a:avLst/>
          </a:prstGeom>
          <a:noFill/>
        </p:spPr>
        <p:txBody>
          <a:bodyPr wrap="square" lIns="0" rIns="0" tIns="0" bIns="0">
            <a:spAutoFit/>
          </a:bodyPr>
          <a:lstStyle/>
          <a:p>
            <a:pPr algn="l">
              <a:lnSpc>
                <a:spcPct val="100000"/>
              </a:lnSpc>
            </a:pPr>
            <a:r>
              <a:rPr sz="1400" b="1" i="0">
                <a:solidFill>
                  <a:srgbClr val="F4EEDF"/>
                </a:solidFill>
                <a:latin typeface="Instrument Serif"/>
              </a:rPr>
              <a:t>Direction Créative &amp; Artistique</a:t>
            </a:r>
          </a:p>
        </p:txBody>
      </p:sp>
      <p:sp>
        <p:nvSpPr>
          <p:cNvPr id="14" name="TextBox 13"/>
          <p:cNvSpPr txBox="1"/>
          <p:nvPr/>
        </p:nvSpPr>
        <p:spPr>
          <a:xfrm>
            <a:off x="5843314" y="4787900"/>
            <a:ext cx="5081143" cy="228600"/>
          </a:xfrm>
          <a:prstGeom prst="rect">
            <a:avLst/>
          </a:prstGeom>
          <a:noFill/>
        </p:spPr>
        <p:txBody>
          <a:bodyPr wrap="square" lIns="0" rIns="0" tIns="0" bIns="0">
            <a:spAutoFit/>
          </a:bodyPr>
          <a:lstStyle/>
          <a:p>
            <a:pPr algn="l">
              <a:lnSpc>
                <a:spcPct val="100000"/>
              </a:lnSpc>
            </a:pPr>
            <a:r>
              <a:rPr sz="1100" b="0" i="1">
                <a:solidFill>
                  <a:srgbClr val="807868"/>
                </a:solidFill>
                <a:latin typeface="Instrument Serif"/>
              </a:rPr>
              <a:t>management de créatifs &amp; DA</a:t>
            </a:r>
          </a:p>
        </p:txBody>
      </p:sp>
      <p:sp>
        <p:nvSpPr>
          <p:cNvPr id="15" name="TextBox 14"/>
          <p:cNvSpPr txBox="1"/>
          <p:nvPr/>
        </p:nvSpPr>
        <p:spPr>
          <a:xfrm>
            <a:off x="508114" y="5168900"/>
            <a:ext cx="762171" cy="228600"/>
          </a:xfrm>
          <a:prstGeom prst="rect">
            <a:avLst/>
          </a:prstGeom>
          <a:noFill/>
        </p:spPr>
        <p:txBody>
          <a:bodyPr wrap="square" lIns="0" rIns="0" tIns="0" bIns="0">
            <a:spAutoFit/>
          </a:bodyPr>
          <a:lstStyle/>
          <a:p>
            <a:pPr algn="l">
              <a:lnSpc>
                <a:spcPct val="100000"/>
              </a:lnSpc>
            </a:pPr>
            <a:r>
              <a:rPr sz="1100" b="1" i="0" spc="200">
                <a:solidFill>
                  <a:srgbClr val="D96A2A"/>
                </a:solidFill>
                <a:latin typeface="JetBrains Mono"/>
              </a:rPr>
              <a:t>P·03</a:t>
            </a:r>
          </a:p>
        </p:txBody>
      </p:sp>
      <p:sp>
        <p:nvSpPr>
          <p:cNvPr id="16" name="TextBox 15"/>
          <p:cNvSpPr txBox="1"/>
          <p:nvPr/>
        </p:nvSpPr>
        <p:spPr>
          <a:xfrm>
            <a:off x="1524342" y="5168900"/>
            <a:ext cx="4446000" cy="228600"/>
          </a:xfrm>
          <a:prstGeom prst="rect">
            <a:avLst/>
          </a:prstGeom>
          <a:noFill/>
        </p:spPr>
        <p:txBody>
          <a:bodyPr wrap="square" lIns="0" rIns="0" tIns="0" bIns="0">
            <a:spAutoFit/>
          </a:bodyPr>
          <a:lstStyle/>
          <a:p>
            <a:pPr algn="l">
              <a:lnSpc>
                <a:spcPct val="100000"/>
              </a:lnSpc>
            </a:pPr>
            <a:r>
              <a:rPr sz="1400" b="1" i="0">
                <a:solidFill>
                  <a:srgbClr val="F4EEDF"/>
                </a:solidFill>
                <a:latin typeface="Instrument Serif"/>
              </a:rPr>
              <a:t>L'Exécution</a:t>
            </a:r>
          </a:p>
        </p:txBody>
      </p:sp>
      <p:sp>
        <p:nvSpPr>
          <p:cNvPr id="17" name="TextBox 16"/>
          <p:cNvSpPr txBox="1"/>
          <p:nvPr/>
        </p:nvSpPr>
        <p:spPr>
          <a:xfrm>
            <a:off x="5843314" y="5168900"/>
            <a:ext cx="5081143" cy="228600"/>
          </a:xfrm>
          <a:prstGeom prst="rect">
            <a:avLst/>
          </a:prstGeom>
          <a:noFill/>
        </p:spPr>
        <p:txBody>
          <a:bodyPr wrap="square" lIns="0" rIns="0" tIns="0" bIns="0">
            <a:spAutoFit/>
          </a:bodyPr>
          <a:lstStyle/>
          <a:p>
            <a:pPr algn="l">
              <a:lnSpc>
                <a:spcPct val="100000"/>
              </a:lnSpc>
            </a:pPr>
            <a:r>
              <a:rPr sz="1100" b="0" i="1">
                <a:solidFill>
                  <a:srgbClr val="807868"/>
                </a:solidFill>
                <a:latin typeface="Instrument Serif"/>
              </a:rPr>
              <a:t>conception, photo, vidéo</a:t>
            </a:r>
          </a:p>
        </p:txBody>
      </p:sp>
      <p:sp>
        <p:nvSpPr>
          <p:cNvPr id="18" name="TextBox 17"/>
          <p:cNvSpPr txBox="1"/>
          <p:nvPr/>
        </p:nvSpPr>
        <p:spPr>
          <a:xfrm>
            <a:off x="508114" y="6400800"/>
            <a:ext cx="2540571" cy="152400"/>
          </a:xfrm>
          <a:prstGeom prst="rect">
            <a:avLst/>
          </a:prstGeom>
          <a:noFill/>
        </p:spPr>
        <p:txBody>
          <a:bodyPr wrap="square" lIns="0" rIns="0" tIns="0" bIns="0">
            <a:spAutoFit/>
          </a:bodyPr>
          <a:lstStyle/>
          <a:p>
            <a:pPr algn="l">
              <a:lnSpc>
                <a:spcPct val="100000"/>
              </a:lnSpc>
            </a:pPr>
            <a:r>
              <a:rPr sz="800" b="0" i="1">
                <a:solidFill>
                  <a:srgbClr val="807868"/>
                </a:solidFill>
                <a:latin typeface="JetBrains Mono"/>
              </a:rPr>
              <a:t>xtincell.com</a:t>
            </a:r>
          </a:p>
        </p:txBody>
      </p:sp>
      <p:sp>
        <p:nvSpPr>
          <p:cNvPr id="19" name="TextBox 18"/>
          <p:cNvSpPr txBox="1"/>
          <p:nvPr/>
        </p:nvSpPr>
        <p:spPr>
          <a:xfrm>
            <a:off x="9146057" y="6400800"/>
            <a:ext cx="2540571" cy="1524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 08 / 19</a:t>
            </a:r>
          </a:p>
        </p:txBody>
      </p:sp>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12191695" cy="6858000"/>
          </a:xfrm>
          <a:prstGeom prst="rect">
            <a:avLst/>
          </a:prstGeom>
          <a:solidFill>
            <a:srgbClr val="1815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508114" y="254000"/>
            <a:ext cx="2540571" cy="177800"/>
          </a:xfrm>
          <a:prstGeom prst="rect">
            <a:avLst/>
          </a:prstGeom>
          <a:noFill/>
        </p:spPr>
        <p:txBody>
          <a:bodyPr wrap="square" lIns="0" rIns="0" tIns="0" bIns="0">
            <a:spAutoFit/>
          </a:bodyPr>
          <a:lstStyle/>
          <a:p>
            <a:pPr algn="l">
              <a:lnSpc>
                <a:spcPct val="100000"/>
              </a:lnSpc>
            </a:pPr>
            <a:r>
              <a:rPr sz="1100" b="1" i="0" spc="200">
                <a:solidFill>
                  <a:srgbClr val="F4EEDF"/>
                </a:solidFill>
                <a:latin typeface="JetBrains Mono"/>
              </a:rPr>
              <a:t>XTINCELL</a:t>
            </a:r>
          </a:p>
        </p:txBody>
      </p:sp>
      <p:sp>
        <p:nvSpPr>
          <p:cNvPr id="4" name="TextBox 3"/>
          <p:cNvSpPr txBox="1"/>
          <p:nvPr/>
        </p:nvSpPr>
        <p:spPr>
          <a:xfrm>
            <a:off x="4064914" y="203200"/>
            <a:ext cx="7621714" cy="1778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DIRECTION ARTISTIQUE   ·   BRAND SYSTEMS   ·   STORYTELLING   ·   PHOTOGRAPHIE</a:t>
            </a:r>
          </a:p>
        </p:txBody>
      </p:sp>
      <p:sp>
        <p:nvSpPr>
          <p:cNvPr id="5" name="Rectangle 4"/>
          <p:cNvSpPr/>
          <p:nvPr/>
        </p:nvSpPr>
        <p:spPr>
          <a:xfrm>
            <a:off x="508114" y="525779"/>
            <a:ext cx="11178515" cy="7620"/>
          </a:xfrm>
          <a:prstGeom prst="rect">
            <a:avLst/>
          </a:prstGeom>
          <a:solidFill>
            <a:srgbClr val="3A3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08114" y="838200"/>
            <a:ext cx="7621714" cy="1778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P·02  ·  DIRECTION CRÉATIVE &amp; ARTISTIQUE</a:t>
            </a:r>
          </a:p>
        </p:txBody>
      </p:sp>
      <p:sp>
        <p:nvSpPr>
          <p:cNvPr id="7" name="TextBox 6"/>
          <p:cNvSpPr txBox="1"/>
          <p:nvPr/>
        </p:nvSpPr>
        <p:spPr>
          <a:xfrm>
            <a:off x="508114" y="1143000"/>
            <a:ext cx="8892000" cy="635000"/>
          </a:xfrm>
          <a:prstGeom prst="rect">
            <a:avLst/>
          </a:prstGeom>
          <a:noFill/>
        </p:spPr>
        <p:txBody>
          <a:bodyPr wrap="square" lIns="0" rIns="0" tIns="0" bIns="0">
            <a:spAutoFit/>
          </a:bodyPr>
          <a:lstStyle/>
          <a:p>
            <a:pPr algn="l">
              <a:lnSpc>
                <a:spcPct val="100000"/>
              </a:lnSpc>
            </a:pPr>
            <a:r>
              <a:rPr sz="4200" b="0" i="0">
                <a:solidFill>
                  <a:srgbClr val="F4EEDF"/>
                </a:solidFill>
                <a:latin typeface="Instrument Serif"/>
              </a:rPr>
              <a:t>Matanga Agency</a:t>
            </a:r>
          </a:p>
        </p:txBody>
      </p:sp>
      <p:sp>
        <p:nvSpPr>
          <p:cNvPr id="8" name="TextBox 7"/>
          <p:cNvSpPr txBox="1"/>
          <p:nvPr/>
        </p:nvSpPr>
        <p:spPr>
          <a:xfrm>
            <a:off x="508114" y="1993900"/>
            <a:ext cx="10162286" cy="228600"/>
          </a:xfrm>
          <a:prstGeom prst="rect">
            <a:avLst/>
          </a:prstGeom>
          <a:noFill/>
        </p:spPr>
        <p:txBody>
          <a:bodyPr wrap="square" lIns="0" rIns="0" tIns="0" bIns="0">
            <a:spAutoFit/>
          </a:bodyPr>
          <a:lstStyle/>
          <a:p>
            <a:pPr algn="l">
              <a:lnSpc>
                <a:spcPct val="100000"/>
              </a:lnSpc>
            </a:pPr>
            <a:r>
              <a:rPr sz="1000" b="1" i="0" spc="300">
                <a:solidFill>
                  <a:srgbClr val="D96A2A"/>
                </a:solidFill>
                <a:latin typeface="JetBrains Mono"/>
              </a:rPr>
              <a:t>MANDAT ACTIF  ·  DIRECTEUR CRÉATIF &amp; ARTISTIQUE  ·  DEPUIS JANVIER 2025</a:t>
            </a:r>
          </a:p>
        </p:txBody>
      </p:sp>
      <p:sp>
        <p:nvSpPr>
          <p:cNvPr id="9" name="TextBox 8"/>
          <p:cNvSpPr txBox="1"/>
          <p:nvPr/>
        </p:nvSpPr>
        <p:spPr>
          <a:xfrm>
            <a:off x="508114" y="2616200"/>
            <a:ext cx="1270285" cy="177800"/>
          </a:xfrm>
          <a:prstGeom prst="rect">
            <a:avLst/>
          </a:prstGeom>
          <a:noFill/>
        </p:spPr>
        <p:txBody>
          <a:bodyPr wrap="square" lIns="0" rIns="0" tIns="0" bIns="0">
            <a:spAutoFit/>
          </a:bodyPr>
          <a:lstStyle/>
          <a:p>
            <a:pPr algn="l">
              <a:lnSpc>
                <a:spcPct val="100000"/>
              </a:lnSpc>
            </a:pPr>
            <a:r>
              <a:rPr sz="900" b="1" i="0" spc="300">
                <a:solidFill>
                  <a:srgbClr val="D96A2A"/>
                </a:solidFill>
                <a:latin typeface="JetBrains Mono"/>
              </a:rPr>
              <a:t>RÔLE</a:t>
            </a:r>
          </a:p>
        </p:txBody>
      </p:sp>
      <p:sp>
        <p:nvSpPr>
          <p:cNvPr id="10" name="TextBox 9"/>
          <p:cNvSpPr txBox="1"/>
          <p:nvPr/>
        </p:nvSpPr>
        <p:spPr>
          <a:xfrm>
            <a:off x="508114" y="2819400"/>
            <a:ext cx="10162286" cy="228600"/>
          </a:xfrm>
          <a:prstGeom prst="rect">
            <a:avLst/>
          </a:prstGeom>
          <a:noFill/>
        </p:spPr>
        <p:txBody>
          <a:bodyPr wrap="square" lIns="0" rIns="0" tIns="0" bIns="0">
            <a:spAutoFit/>
          </a:bodyPr>
          <a:lstStyle/>
          <a:p>
            <a:pPr algn="l">
              <a:lnSpc>
                <a:spcPct val="140000"/>
              </a:lnSpc>
            </a:pPr>
            <a:r>
              <a:rPr sz="1100" b="0" i="0">
                <a:solidFill>
                  <a:srgbClr val="C4BDA9"/>
                </a:solidFill>
                <a:latin typeface="Space Grotesk"/>
              </a:rPr>
              <a:t>DC&amp;A grands comptes FMCG et institutionnels  —  Douala.</a:t>
            </a:r>
          </a:p>
        </p:txBody>
      </p:sp>
      <p:sp>
        <p:nvSpPr>
          <p:cNvPr id="11" name="TextBox 10"/>
          <p:cNvSpPr txBox="1"/>
          <p:nvPr/>
        </p:nvSpPr>
        <p:spPr>
          <a:xfrm>
            <a:off x="508114" y="3314700"/>
            <a:ext cx="1651371" cy="177800"/>
          </a:xfrm>
          <a:prstGeom prst="rect">
            <a:avLst/>
          </a:prstGeom>
          <a:noFill/>
        </p:spPr>
        <p:txBody>
          <a:bodyPr wrap="square" lIns="0" rIns="0" tIns="0" bIns="0">
            <a:spAutoFit/>
          </a:bodyPr>
          <a:lstStyle/>
          <a:p>
            <a:pPr algn="l">
              <a:lnSpc>
                <a:spcPct val="100000"/>
              </a:lnSpc>
            </a:pPr>
            <a:r>
              <a:rPr sz="900" b="1" i="0" spc="300">
                <a:solidFill>
                  <a:srgbClr val="D96A2A"/>
                </a:solidFill>
                <a:latin typeface="JetBrains Mono"/>
              </a:rPr>
              <a:t>INTERVENTION</a:t>
            </a:r>
          </a:p>
        </p:txBody>
      </p:sp>
      <p:sp>
        <p:nvSpPr>
          <p:cNvPr id="12" name="TextBox 11"/>
          <p:cNvSpPr txBox="1"/>
          <p:nvPr/>
        </p:nvSpPr>
        <p:spPr>
          <a:xfrm>
            <a:off x="508114" y="35687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Vision globale, pilotage des productions, cohérence inter-marques sur un portefeuille premium :</a:t>
            </a:r>
          </a:p>
        </p:txBody>
      </p:sp>
      <p:sp>
        <p:nvSpPr>
          <p:cNvPr id="13" name="TextBox 12"/>
          <p:cNvSpPr txBox="1"/>
          <p:nvPr/>
        </p:nvSpPr>
        <p:spPr>
          <a:xfrm>
            <a:off x="508114" y="37465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
            </a:r>
          </a:p>
        </p:txBody>
      </p:sp>
      <p:sp>
        <p:nvSpPr>
          <p:cNvPr id="14" name="TextBox 13"/>
          <p:cNvSpPr txBox="1"/>
          <p:nvPr/>
        </p:nvSpPr>
        <p:spPr>
          <a:xfrm>
            <a:off x="508114" y="39243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  Friesland Campina  —  Bonnet Rouge, Peak, Omela</a:t>
            </a:r>
          </a:p>
        </p:txBody>
      </p:sp>
      <p:sp>
        <p:nvSpPr>
          <p:cNvPr id="15" name="TextBox 14"/>
          <p:cNvSpPr txBox="1"/>
          <p:nvPr/>
        </p:nvSpPr>
        <p:spPr>
          <a:xfrm>
            <a:off x="508114" y="41021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  Cadyst Group  —  Cadyst Grain (Panzani), LaPasta (First, Foodies, Gold), Delys &amp; Barka</a:t>
            </a:r>
          </a:p>
        </p:txBody>
      </p:sp>
      <p:sp>
        <p:nvSpPr>
          <p:cNvPr id="16" name="TextBox 15"/>
          <p:cNvSpPr txBox="1"/>
          <p:nvPr/>
        </p:nvSpPr>
        <p:spPr>
          <a:xfrm>
            <a:off x="508114" y="42799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  Ecobank RCA  —  institutionnel banque</a:t>
            </a:r>
          </a:p>
        </p:txBody>
      </p:sp>
      <p:sp>
        <p:nvSpPr>
          <p:cNvPr id="17" name="TextBox 16"/>
          <p:cNvSpPr txBox="1"/>
          <p:nvPr/>
        </p:nvSpPr>
        <p:spPr>
          <a:xfrm>
            <a:off x="508114" y="44577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
            </a:r>
          </a:p>
        </p:txBody>
      </p:sp>
      <p:sp>
        <p:nvSpPr>
          <p:cNvPr id="18" name="TextBox 17"/>
          <p:cNvSpPr txBox="1"/>
          <p:nvPr/>
        </p:nvSpPr>
        <p:spPr>
          <a:xfrm>
            <a:off x="508114" y="4635500"/>
            <a:ext cx="7621714" cy="177800"/>
          </a:xfrm>
          <a:prstGeom prst="rect">
            <a:avLst/>
          </a:prstGeom>
          <a:noFill/>
        </p:spPr>
        <p:txBody>
          <a:bodyPr wrap="square" lIns="0" rIns="0" tIns="0" bIns="0">
            <a:spAutoFit/>
          </a:bodyPr>
          <a:lstStyle/>
          <a:p>
            <a:pPr algn="l">
              <a:lnSpc>
                <a:spcPct val="150000"/>
              </a:lnSpc>
            </a:pPr>
            <a:r>
              <a:rPr sz="1000" b="0" i="0">
                <a:solidFill>
                  <a:srgbClr val="C4BDA9"/>
                </a:solidFill>
                <a:latin typeface="Space Grotesk"/>
              </a:rPr>
              <a:t>Pilotage de l'équipe créative interne, validation finale (DA), arbitrage stratégique inter-clients.</a:t>
            </a:r>
          </a:p>
        </p:txBody>
      </p:sp>
      <p:sp>
        <p:nvSpPr>
          <p:cNvPr id="19" name="TextBox 18"/>
          <p:cNvSpPr txBox="1"/>
          <p:nvPr/>
        </p:nvSpPr>
        <p:spPr>
          <a:xfrm>
            <a:off x="508114" y="5918200"/>
            <a:ext cx="8892000" cy="177800"/>
          </a:xfrm>
          <a:prstGeom prst="rect">
            <a:avLst/>
          </a:prstGeom>
          <a:noFill/>
        </p:spPr>
        <p:txBody>
          <a:bodyPr wrap="square" lIns="0" rIns="0" tIns="0" bIns="0">
            <a:spAutoFit/>
          </a:bodyPr>
          <a:lstStyle/>
          <a:p>
            <a:pPr algn="l">
              <a:lnSpc>
                <a:spcPct val="100000"/>
              </a:lnSpc>
            </a:pPr>
            <a:r>
              <a:rPr sz="900" b="0" i="1" spc="100">
                <a:solidFill>
                  <a:srgbClr val="807868"/>
                </a:solidFill>
                <a:latin typeface="Space Grotesk"/>
              </a:rPr>
              <a:t>FMCG   ·   Institutionnel   ·   Direction d'équipe   ·   Friesland Campina   ·   Cadyst   ·   LaPasta   ·   Ecobank RCA</a:t>
            </a:r>
          </a:p>
        </p:txBody>
      </p:sp>
      <p:sp>
        <p:nvSpPr>
          <p:cNvPr id="20" name="TextBox 19"/>
          <p:cNvSpPr txBox="1"/>
          <p:nvPr/>
        </p:nvSpPr>
        <p:spPr>
          <a:xfrm>
            <a:off x="8892000" y="3670300"/>
            <a:ext cx="2794628" cy="152400"/>
          </a:xfrm>
          <a:prstGeom prst="rect">
            <a:avLst/>
          </a:prstGeom>
          <a:noFill/>
        </p:spPr>
        <p:txBody>
          <a:bodyPr wrap="square" lIns="0" rIns="0" tIns="0" bIns="0">
            <a:spAutoFit/>
          </a:bodyPr>
          <a:lstStyle/>
          <a:p>
            <a:pPr algn="l">
              <a:lnSpc>
                <a:spcPct val="100000"/>
              </a:lnSpc>
            </a:pPr>
            <a:r>
              <a:rPr sz="800" b="1" i="0" spc="300">
                <a:solidFill>
                  <a:srgbClr val="D96A2A"/>
                </a:solidFill>
                <a:latin typeface="JetBrains Mono"/>
              </a:rPr>
              <a:t>APERÇU  —  FRIESLAND CAMPINA  ·  PEAK</a:t>
            </a:r>
          </a:p>
        </p:txBody>
      </p:sp>
      <p:sp>
        <p:nvSpPr>
          <p:cNvPr id="21" name="Rectangle 20"/>
          <p:cNvSpPr/>
          <p:nvPr/>
        </p:nvSpPr>
        <p:spPr>
          <a:xfrm>
            <a:off x="8892000" y="4000500"/>
            <a:ext cx="2794628" cy="1841500"/>
          </a:xfrm>
          <a:prstGeom prst="rect">
            <a:avLst/>
          </a:prstGeom>
          <a:solidFill>
            <a:srgbClr val="16131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2" name="Picture 21" descr="peak-01.jpg"/>
          <p:cNvPicPr>
            <a:picLocks noChangeAspect="1"/>
          </p:cNvPicPr>
          <p:nvPr/>
        </p:nvPicPr>
        <p:blipFill>
          <a:blip r:embed="rId2"/>
          <a:stretch>
            <a:fillRect/>
          </a:stretch>
        </p:blipFill>
        <p:spPr>
          <a:xfrm>
            <a:off x="8892000" y="4135437"/>
            <a:ext cx="2794628" cy="1571625"/>
          </a:xfrm>
          <a:prstGeom prst="rect">
            <a:avLst/>
          </a:prstGeom>
        </p:spPr>
      </p:pic>
      <p:sp>
        <p:nvSpPr>
          <p:cNvPr id="23" name="TextBox 22"/>
          <p:cNvSpPr txBox="1"/>
          <p:nvPr/>
        </p:nvSpPr>
        <p:spPr>
          <a:xfrm>
            <a:off x="8892000" y="5892800"/>
            <a:ext cx="2794628" cy="152400"/>
          </a:xfrm>
          <a:prstGeom prst="rect">
            <a:avLst/>
          </a:prstGeom>
          <a:noFill/>
        </p:spPr>
        <p:txBody>
          <a:bodyPr wrap="square" lIns="0" rIns="0" tIns="0" bIns="0">
            <a:spAutoFit/>
          </a:bodyPr>
          <a:lstStyle/>
          <a:p>
            <a:pPr algn="l">
              <a:lnSpc>
                <a:spcPct val="100000"/>
              </a:lnSpc>
            </a:pPr>
            <a:r>
              <a:rPr sz="700" b="0" i="1">
                <a:solidFill>
                  <a:srgbClr val="807868"/>
                </a:solidFill>
                <a:latin typeface="Instrument Serif"/>
              </a:rPr>
              <a:t>Aperçu  ·  voir annexe pour la planche complète.</a:t>
            </a:r>
          </a:p>
        </p:txBody>
      </p:sp>
      <p:sp>
        <p:nvSpPr>
          <p:cNvPr id="24" name="TextBox 23"/>
          <p:cNvSpPr txBox="1"/>
          <p:nvPr/>
        </p:nvSpPr>
        <p:spPr>
          <a:xfrm>
            <a:off x="508114" y="6400800"/>
            <a:ext cx="2540571" cy="152400"/>
          </a:xfrm>
          <a:prstGeom prst="rect">
            <a:avLst/>
          </a:prstGeom>
          <a:noFill/>
        </p:spPr>
        <p:txBody>
          <a:bodyPr wrap="square" lIns="0" rIns="0" tIns="0" bIns="0">
            <a:spAutoFit/>
          </a:bodyPr>
          <a:lstStyle/>
          <a:p>
            <a:pPr algn="l">
              <a:lnSpc>
                <a:spcPct val="100000"/>
              </a:lnSpc>
            </a:pPr>
            <a:r>
              <a:rPr sz="800" b="0" i="1">
                <a:solidFill>
                  <a:srgbClr val="807868"/>
                </a:solidFill>
                <a:latin typeface="JetBrains Mono"/>
              </a:rPr>
              <a:t>xtincell.com</a:t>
            </a:r>
          </a:p>
        </p:txBody>
      </p:sp>
      <p:sp>
        <p:nvSpPr>
          <p:cNvPr id="25" name="TextBox 24"/>
          <p:cNvSpPr txBox="1"/>
          <p:nvPr/>
        </p:nvSpPr>
        <p:spPr>
          <a:xfrm>
            <a:off x="9146057" y="6400800"/>
            <a:ext cx="2540571" cy="152400"/>
          </a:xfrm>
          <a:prstGeom prst="rect">
            <a:avLst/>
          </a:prstGeom>
          <a:noFill/>
        </p:spPr>
        <p:txBody>
          <a:bodyPr wrap="square" lIns="0" rIns="0" tIns="0" bIns="0">
            <a:spAutoFit/>
          </a:bodyPr>
          <a:lstStyle/>
          <a:p>
            <a:pPr algn="r">
              <a:lnSpc>
                <a:spcPct val="100000"/>
              </a:lnSpc>
            </a:pPr>
            <a:r>
              <a:rPr sz="800" b="0" i="0" spc="200">
                <a:solidFill>
                  <a:srgbClr val="807868"/>
                </a:solidFill>
                <a:latin typeface="JetBrains Mono"/>
              </a:rPr>
              <a:t>§ 09 / 19</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